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59A_8766313A.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3"/>
  </p:sldMasterIdLst>
  <p:notesMasterIdLst>
    <p:notesMasterId r:id="rId20"/>
  </p:notesMasterIdLst>
  <p:sldIdLst>
    <p:sldId id="548" r:id="rId4"/>
    <p:sldId id="1414" r:id="rId5"/>
    <p:sldId id="1423" r:id="rId6"/>
    <p:sldId id="1415" r:id="rId7"/>
    <p:sldId id="1428" r:id="rId8"/>
    <p:sldId id="1424" r:id="rId9"/>
    <p:sldId id="1425" r:id="rId10"/>
    <p:sldId id="1434" r:id="rId11"/>
    <p:sldId id="1426" r:id="rId12"/>
    <p:sldId id="1432" r:id="rId13"/>
    <p:sldId id="1418" r:id="rId14"/>
    <p:sldId id="1433" r:id="rId15"/>
    <p:sldId id="1430" r:id="rId16"/>
    <p:sldId id="1435" r:id="rId17"/>
    <p:sldId id="1431" r:id="rId18"/>
    <p:sldId id="2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ACBF5B1-FF37-4916-BC80-789BB52FC681}">
          <p14:sldIdLst>
            <p14:sldId id="548"/>
            <p14:sldId id="1414"/>
          </p14:sldIdLst>
        </p14:section>
        <p14:section name="Μήνυμα Γεν. Διευθυντή Βοτανικού Κήπου Δελφών &quot;Απόλλων&quot;" id="{C882A5B7-4DA1-435C-AAFE-5AB61777A0C1}">
          <p14:sldIdLst>
            <p14:sldId id="1423"/>
          </p14:sldIdLst>
        </p14:section>
        <p14:section name="Σχετικά με τον Βοτανικό Κήπο Δελφών &quot;Απόλλων&quot;" id="{7F2BD2BA-F3D0-40E2-9D8B-A8C7454D2FD1}">
          <p14:sldIdLst>
            <p14:sldId id="1415"/>
          </p14:sldIdLst>
        </p14:section>
        <p14:section name="Με μια ματιά..." id="{B36C4A2C-B288-41A8-9A84-74A4D0A643B7}">
          <p14:sldIdLst>
            <p14:sldId id="1428"/>
            <p14:sldId id="1424"/>
          </p14:sldIdLst>
        </p14:section>
        <p14:section name="Περιβάλλον" id="{059CD775-6D12-48EF-AB32-196461DCEADE}">
          <p14:sldIdLst>
            <p14:sldId id="1425"/>
            <p14:sldId id="1434"/>
          </p14:sldIdLst>
        </p14:section>
        <p14:section name="Κοινωνία" id="{F0BA4BB9-C0EB-41E8-9B41-A6EFCFBB0677}">
          <p14:sldIdLst>
            <p14:sldId id="1426"/>
            <p14:sldId id="1432"/>
          </p14:sldIdLst>
        </p14:section>
        <p14:section name="Διακυβέρνηση" id="{A7DF58D8-0201-464B-ACC8-5736E98EDA82}">
          <p14:sldIdLst>
            <p14:sldId id="1418"/>
            <p14:sldId id="1433"/>
          </p14:sldIdLst>
        </p14:section>
        <p14:section name="Συμβολή στους Παγκόσμιους Στόχους Βιώσιμης Ανάπτυξης" id="{6F353FD4-2914-40D5-A0A5-AF8C78A27B25}">
          <p14:sldIdLst>
            <p14:sldId id="1430"/>
          </p14:sldIdLst>
        </p14:section>
        <p14:section name="Δεσμεύσεις - επόμενες δράσεις" id="{F0BA5C14-4240-456B-92BB-FDE871DD6D39}">
          <p14:sldIdLst>
            <p14:sldId id="1435"/>
          </p14:sldIdLst>
        </p14:section>
        <p14:section name="Σχετικά με τον Απολογισμό Δράσεων" id="{21865576-BFBA-4E6F-B22E-DD7C69C06E41}">
          <p14:sldIdLst>
            <p14:sldId id="1431"/>
            <p14:sldId id="26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89AB43-2843-E87C-942B-5F26350A6C3C}" name="Proestaki, Anna" initials="PA" userId="S::aproestaki@deloitte.gr::d1dc79b8-7af7-47c4-a6e7-849732b6876f" providerId="AD"/>
  <p188:author id="{83AE4350-0A2C-E324-BD17-1A73344CCB26}" name="Batsari, Constantina" initials="BC" userId="S::cbatsari@deloitte.gr::a770f9e8-a4d2-4528-b9c5-bf56beeb8cf4" providerId="AD"/>
  <p188:author id="{EECFE0AA-D92E-93AE-BA40-69DEE0DD03ED}" name="Logotheti, Vasia" initials="LV" userId="S::vlogotheti@deloitte.gr::c49fe09a-2278-4499-b894-0bfe6771f6be" providerId="AD"/>
  <p188:author id="{1293DDB4-08D8-3BAE-5040-A450940FAC35}" name="czachakou" initials="CZ" userId="czachakou" providerId="None"/>
  <p188:author id="{C43019B7-0D5D-1314-6F2E-17A028AB052E}" name="Koukou, Evgenia" initials="KE" userId="S::ekoukou@deloitte.gr::7251f75b-0e9c-413f-9bb9-296374192d03" providerId="AD"/>
  <p188:author id="{285C82E0-9F93-DE42-284C-C700AB8E2B07}" name="Kaminioti, Eirini" initials="EK" userId="S::ekaminioti@deloitte.gr::e0469138-2548-4b35-b0a7-52af8ca08087" providerId="AD"/>
  <p188:author id="{B26477EE-2E37-252D-B0BB-CDA4E4A21835}" name="Hadjineofytou, Alexandros" initials="HA" userId="S::ahadjineofytou@deloitte.gr::886b8f2a-bc0f-4efb-9ff6-77628d267a9c" providerId="AD"/>
  <p188:author id="{597B3AFF-EDFF-21BF-E0FC-28695A94F9A7}" name="Champilomati, Alexandra" initials="AC" userId="S::achampilomati@deloitte.gr::2cf979b7-eb67-42f5-945d-fb68be916f2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E6"/>
    <a:srgbClr val="95CA74"/>
    <a:srgbClr val="86BC25"/>
    <a:srgbClr val="E8E8E8"/>
    <a:srgbClr val="26890D"/>
    <a:srgbClr val="E2F0D9"/>
    <a:srgbClr val="F4F9F1"/>
    <a:srgbClr val="92D050"/>
    <a:srgbClr val="FFFFF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1152"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omments/modernComment_59A_8766313A.xml><?xml version="1.0" encoding="utf-8"?>
<p188:cmLst xmlns:a="http://schemas.openxmlformats.org/drawingml/2006/main" xmlns:r="http://schemas.openxmlformats.org/officeDocument/2006/relationships" xmlns:p188="http://schemas.microsoft.com/office/powerpoint/2018/8/main">
  <p188:cm id="{9007FCE3-B7AF-4B44-B5C1-4777E933DEDB}" authorId="{EECFE0AA-D92E-93AE-BA40-69DEE0DD03ED}" created="2024-12-05T07:44:42.548">
    <ac:txMkLst xmlns:ac="http://schemas.microsoft.com/office/drawing/2013/main/command">
      <pc:docMk xmlns:pc="http://schemas.microsoft.com/office/powerpoint/2013/main/command"/>
      <pc:sldMk xmlns:pc="http://schemas.microsoft.com/office/powerpoint/2013/main/command" cId="2271621434" sldId="1434"/>
      <ac:spMk id="3" creationId="{A5339F9C-48F5-9F35-9439-8F89E7A6904E}"/>
      <ac:txMk cp="121" len="35">
        <ac:context len="1584" hash="1532740264"/>
      </ac:txMk>
    </ac:txMkLst>
    <p188:pos x="3450772" y="772885"/>
    <p188:txBody>
      <a:bodyPr/>
      <a:lstStyle/>
      <a:p>
        <a:r>
          <a:rPr lang="en-US"/>
          <a:t>Για την εγκατάσταση του μετεωρολογικού σταθμού εκκρεμεί η έγκριση από την Αρχαιολογική υπηρεσία</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F0570E-E987-4104-8A82-11E3878FD418}" type="datetimeFigureOut">
              <a:rPr lang="en-US" smtClean="0"/>
              <a:t>4/23/2025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F81A6-F8A3-4A31-B9B9-4FB456C85FC8}" type="slidenum">
              <a:rPr lang="en-US" smtClean="0"/>
              <a:t>‹#›</a:t>
            </a:fld>
            <a:endParaRPr lang="en-US"/>
          </a:p>
        </p:txBody>
      </p:sp>
    </p:spTree>
    <p:extLst>
      <p:ext uri="{BB962C8B-B14F-4D97-AF65-F5344CB8AC3E}">
        <p14:creationId xmlns:p14="http://schemas.microsoft.com/office/powerpoint/2010/main" val="4277562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1</a:t>
            </a:fld>
            <a:endParaRPr lang="en-US"/>
          </a:p>
        </p:txBody>
      </p:sp>
    </p:spTree>
    <p:extLst>
      <p:ext uri="{BB962C8B-B14F-4D97-AF65-F5344CB8AC3E}">
        <p14:creationId xmlns:p14="http://schemas.microsoft.com/office/powerpoint/2010/main" val="3839116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A3D0A179-5B3B-4C5B-BE28-39594BB131AD}" type="slidenum">
              <a:rPr lang="el-GR" smtClean="0"/>
              <a:t>10</a:t>
            </a:fld>
            <a:endParaRPr lang="el-GR"/>
          </a:p>
        </p:txBody>
      </p:sp>
    </p:spTree>
    <p:extLst>
      <p:ext uri="{BB962C8B-B14F-4D97-AF65-F5344CB8AC3E}">
        <p14:creationId xmlns:p14="http://schemas.microsoft.com/office/powerpoint/2010/main" val="3609427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A3D0A179-5B3B-4C5B-BE28-39594BB131AD}" type="slidenum">
              <a:rPr lang="el-GR" smtClean="0"/>
              <a:t>12</a:t>
            </a:fld>
            <a:endParaRPr lang="el-GR"/>
          </a:p>
        </p:txBody>
      </p:sp>
    </p:spTree>
    <p:extLst>
      <p:ext uri="{BB962C8B-B14F-4D97-AF65-F5344CB8AC3E}">
        <p14:creationId xmlns:p14="http://schemas.microsoft.com/office/powerpoint/2010/main" val="4167712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A3D0A179-5B3B-4C5B-BE28-39594BB131AD}" type="slidenum">
              <a:rPr lang="el-GR" smtClean="0"/>
              <a:t>14</a:t>
            </a:fld>
            <a:endParaRPr lang="el-GR"/>
          </a:p>
        </p:txBody>
      </p:sp>
    </p:spTree>
    <p:extLst>
      <p:ext uri="{BB962C8B-B14F-4D97-AF65-F5344CB8AC3E}">
        <p14:creationId xmlns:p14="http://schemas.microsoft.com/office/powerpoint/2010/main" val="4053349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A8D979-FAA0-4D7A-B526-26E94CEEFD05}" type="slidenum">
              <a:rPr lang="en-US" smtClean="0"/>
              <a:t>2</a:t>
            </a:fld>
            <a:endParaRPr lang="en-US"/>
          </a:p>
        </p:txBody>
      </p:sp>
    </p:spTree>
    <p:extLst>
      <p:ext uri="{BB962C8B-B14F-4D97-AF65-F5344CB8AC3E}">
        <p14:creationId xmlns:p14="http://schemas.microsoft.com/office/powerpoint/2010/main" val="1874683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A3D0A179-5B3B-4C5B-BE28-39594BB131AD}" type="slidenum">
              <a:rPr lang="el-GR" smtClean="0"/>
              <a:t>3</a:t>
            </a:fld>
            <a:endParaRPr lang="el-GR"/>
          </a:p>
        </p:txBody>
      </p:sp>
    </p:spTree>
    <p:extLst>
      <p:ext uri="{BB962C8B-B14F-4D97-AF65-F5344CB8AC3E}">
        <p14:creationId xmlns:p14="http://schemas.microsoft.com/office/powerpoint/2010/main" val="2525662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A3D0A179-5B3B-4C5B-BE28-39594BB131AD}" type="slidenum">
              <a:rPr lang="el-GR" smtClean="0"/>
              <a:t>4</a:t>
            </a:fld>
            <a:endParaRPr lang="el-GR"/>
          </a:p>
        </p:txBody>
      </p:sp>
    </p:spTree>
    <p:extLst>
      <p:ext uri="{BB962C8B-B14F-4D97-AF65-F5344CB8AC3E}">
        <p14:creationId xmlns:p14="http://schemas.microsoft.com/office/powerpoint/2010/main" val="3767877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A3D0A179-5B3B-4C5B-BE28-39594BB131AD}" type="slidenum">
              <a:rPr lang="el-GR" smtClean="0"/>
              <a:t>5</a:t>
            </a:fld>
            <a:endParaRPr lang="el-GR"/>
          </a:p>
        </p:txBody>
      </p:sp>
    </p:spTree>
    <p:extLst>
      <p:ext uri="{BB962C8B-B14F-4D97-AF65-F5344CB8AC3E}">
        <p14:creationId xmlns:p14="http://schemas.microsoft.com/office/powerpoint/2010/main" val="1755997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A3D0A179-5B3B-4C5B-BE28-39594BB131AD}" type="slidenum">
              <a:rPr lang="el-GR" smtClean="0"/>
              <a:t>6</a:t>
            </a:fld>
            <a:endParaRPr lang="el-GR"/>
          </a:p>
        </p:txBody>
      </p:sp>
    </p:spTree>
    <p:extLst>
      <p:ext uri="{BB962C8B-B14F-4D97-AF65-F5344CB8AC3E}">
        <p14:creationId xmlns:p14="http://schemas.microsoft.com/office/powerpoint/2010/main" val="1811336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A3D0A179-5B3B-4C5B-BE28-39594BB131AD}" type="slidenum">
              <a:rPr lang="el-GR" smtClean="0"/>
              <a:t>7</a:t>
            </a:fld>
            <a:endParaRPr lang="el-GR"/>
          </a:p>
        </p:txBody>
      </p:sp>
    </p:spTree>
    <p:extLst>
      <p:ext uri="{BB962C8B-B14F-4D97-AF65-F5344CB8AC3E}">
        <p14:creationId xmlns:p14="http://schemas.microsoft.com/office/powerpoint/2010/main" val="1654350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A3D0A179-5B3B-4C5B-BE28-39594BB131AD}" type="slidenum">
              <a:rPr lang="el-GR" smtClean="0"/>
              <a:t>8</a:t>
            </a:fld>
            <a:endParaRPr lang="el-GR"/>
          </a:p>
        </p:txBody>
      </p:sp>
    </p:spTree>
    <p:extLst>
      <p:ext uri="{BB962C8B-B14F-4D97-AF65-F5344CB8AC3E}">
        <p14:creationId xmlns:p14="http://schemas.microsoft.com/office/powerpoint/2010/main" val="1958418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A3D0A179-5B3B-4C5B-BE28-39594BB131AD}" type="slidenum">
              <a:rPr lang="el-GR" smtClean="0"/>
              <a:t>9</a:t>
            </a:fld>
            <a:endParaRPr lang="el-GR"/>
          </a:p>
        </p:txBody>
      </p:sp>
    </p:spTree>
    <p:extLst>
      <p:ext uri="{BB962C8B-B14F-4D97-AF65-F5344CB8AC3E}">
        <p14:creationId xmlns:p14="http://schemas.microsoft.com/office/powerpoint/2010/main" val="1620108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vider - Deloitte white">
    <p:bg bwMode="gray">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600" b="1">
                <a:solidFill>
                  <a:schemeClr val="tx1"/>
                </a:solidFill>
                <a:latin typeface="+mj-lt"/>
                <a:ea typeface="Open Sans" panose="020B0606030504020204" pitchFamily="34" charset="0"/>
                <a:cs typeface="Calibri" panose="020F050202020403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6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85392359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6"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17" name="Chart Placeholder 3"/>
          <p:cNvSpPr>
            <a:spLocks noGrp="1"/>
          </p:cNvSpPr>
          <p:nvPr>
            <p:ph type="chart" sz="quarter" idx="15"/>
          </p:nvPr>
        </p:nvSpPr>
        <p:spPr>
          <a:xfrm>
            <a:off x="504000" y="2051999"/>
            <a:ext cx="3549549" cy="4069014"/>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501650" y="1665289"/>
            <a:ext cx="3562351" cy="392112"/>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4303184" y="2051999"/>
            <a:ext cx="3561616" cy="4069014"/>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4303185" y="1665289"/>
            <a:ext cx="3561615" cy="392112"/>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8126397" y="2051999"/>
            <a:ext cx="3563953" cy="4069014"/>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8126396" y="1659145"/>
            <a:ext cx="3563955" cy="398256"/>
          </a:xfrm>
        </p:spPr>
        <p:txBody>
          <a:bodyPr/>
          <a:lstStyle/>
          <a:p>
            <a:pPr lvl="0"/>
            <a:r>
              <a:rPr lang="en-US" noProof="0"/>
              <a:t>Click to edit Master text styles</a:t>
            </a:r>
          </a:p>
        </p:txBody>
      </p:sp>
      <p:sp>
        <p:nvSpPr>
          <p:cNvPr id="12" name="Text Placeholder 7"/>
          <p:cNvSpPr>
            <a:spLocks noGrp="1"/>
          </p:cNvSpPr>
          <p:nvPr>
            <p:ph type="body" sz="quarter" idx="23"/>
          </p:nvPr>
        </p:nvSpPr>
        <p:spPr>
          <a:xfrm>
            <a:off x="501649" y="6121014"/>
            <a:ext cx="11165419" cy="260737"/>
          </a:xfrm>
        </p:spPr>
        <p:txBody>
          <a:bodyPr>
            <a:normAutofit/>
          </a:bodyPr>
          <a:lstStyle>
            <a:lvl1pPr>
              <a:spcAft>
                <a:spcPts val="0"/>
              </a:spcAft>
              <a:defRPr sz="900"/>
            </a:lvl1pPr>
          </a:lstStyle>
          <a:p>
            <a:pPr lvl="0"/>
            <a:r>
              <a:rPr lang="en-US" noProof="0"/>
              <a:t>Click to edit Master text styles</a:t>
            </a:r>
          </a:p>
        </p:txBody>
      </p:sp>
    </p:spTree>
    <p:extLst>
      <p:ext uri="{BB962C8B-B14F-4D97-AF65-F5344CB8AC3E}">
        <p14:creationId xmlns:p14="http://schemas.microsoft.com/office/powerpoint/2010/main" val="120603312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501651" y="317500"/>
            <a:ext cx="11202669"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9" name="Text Placeholder 8"/>
          <p:cNvSpPr>
            <a:spLocks noGrp="1"/>
          </p:cNvSpPr>
          <p:nvPr>
            <p:ph type="body" sz="quarter" idx="13" hasCustomPrompt="1"/>
          </p:nvPr>
        </p:nvSpPr>
        <p:spPr>
          <a:xfrm>
            <a:off x="501651" y="651600"/>
            <a:ext cx="11202669"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3" name="Content Placeholder 3"/>
          <p:cNvSpPr>
            <a:spLocks noGrp="1"/>
          </p:cNvSpPr>
          <p:nvPr>
            <p:ph sz="quarter" idx="10"/>
          </p:nvPr>
        </p:nvSpPr>
        <p:spPr>
          <a:xfrm>
            <a:off x="501651" y="1665289"/>
            <a:ext cx="5305579"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6381539" y="1665289"/>
            <a:ext cx="5322781"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4476394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8" name="Title Placeholder 1"/>
          <p:cNvSpPr>
            <a:spLocks noGrp="1"/>
          </p:cNvSpPr>
          <p:nvPr>
            <p:ph type="title" hasCustomPrompt="1"/>
          </p:nvPr>
        </p:nvSpPr>
        <p:spPr>
          <a:xfrm>
            <a:off x="501650" y="317500"/>
            <a:ext cx="11188700" cy="698500"/>
          </a:xfrm>
          <a:prstGeom prst="rect">
            <a:avLst/>
          </a:prstGeom>
        </p:spPr>
        <p:txBody>
          <a:bodyPr vert="horz" lIns="0" tIns="0" rIns="0" bIns="0" rtlCol="0" anchor="t" anchorCtr="0">
            <a:noAutofit/>
          </a:bodyPr>
          <a:lstStyle>
            <a:lvl1pPr>
              <a:defRPr/>
            </a:lvl1pPr>
          </a:lstStyle>
          <a:p>
            <a:r>
              <a:rPr lang="en-US"/>
              <a:t>Click to add title</a:t>
            </a:r>
          </a:p>
        </p:txBody>
      </p:sp>
      <p:sp>
        <p:nvSpPr>
          <p:cNvPr id="11" name="Content Placeholder 3"/>
          <p:cNvSpPr>
            <a:spLocks noGrp="1"/>
          </p:cNvSpPr>
          <p:nvPr>
            <p:ph sz="quarter" idx="10"/>
          </p:nvPr>
        </p:nvSpPr>
        <p:spPr>
          <a:xfrm>
            <a:off x="501650" y="1665289"/>
            <a:ext cx="5305580"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6383999" y="1665289"/>
            <a:ext cx="5306351"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4471081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1652" y="1665289"/>
            <a:ext cx="5355165"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6341223" y="2125013"/>
            <a:ext cx="5349128" cy="3996000"/>
          </a:xfrm>
        </p:spPr>
        <p:txBody>
          <a:bodyPr/>
          <a:lstStyle/>
          <a:p>
            <a:r>
              <a:rPr lang="en-US" noProof="0"/>
              <a:t>Click icon to add chart</a:t>
            </a:r>
          </a:p>
        </p:txBody>
      </p:sp>
      <p:sp>
        <p:nvSpPr>
          <p:cNvPr id="6" name="Text Placeholder 5"/>
          <p:cNvSpPr>
            <a:spLocks noGrp="1"/>
          </p:cNvSpPr>
          <p:nvPr>
            <p:ph type="body" sz="quarter" idx="22"/>
          </p:nvPr>
        </p:nvSpPr>
        <p:spPr>
          <a:xfrm>
            <a:off x="6341223" y="1665288"/>
            <a:ext cx="5349128" cy="420687"/>
          </a:xfrm>
        </p:spPr>
        <p:txBody>
          <a:bodyPr/>
          <a:lstStyle/>
          <a:p>
            <a:pPr lvl="0"/>
            <a:r>
              <a:rPr lang="en-US" noProof="0"/>
              <a:t>Click to edit Master text styles</a:t>
            </a:r>
          </a:p>
        </p:txBody>
      </p:sp>
      <p:sp>
        <p:nvSpPr>
          <p:cNvPr id="11"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3"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15" name="Text Placeholder 7"/>
          <p:cNvSpPr>
            <a:spLocks noGrp="1"/>
          </p:cNvSpPr>
          <p:nvPr>
            <p:ph type="body" sz="quarter" idx="23"/>
          </p:nvPr>
        </p:nvSpPr>
        <p:spPr>
          <a:xfrm>
            <a:off x="501650" y="6121014"/>
            <a:ext cx="11188700" cy="260737"/>
          </a:xfrm>
        </p:spPr>
        <p:txBody>
          <a:bodyPr>
            <a:normAutofit/>
          </a:bodyPr>
          <a:lstStyle>
            <a:lvl1pPr>
              <a:spcAft>
                <a:spcPts val="0"/>
              </a:spcAft>
              <a:defRPr sz="1100"/>
            </a:lvl1pPr>
          </a:lstStyle>
          <a:p>
            <a:pPr lvl="0"/>
            <a:r>
              <a:rPr lang="en-US"/>
              <a:t>Click to edit Master text styles</a:t>
            </a:r>
          </a:p>
        </p:txBody>
      </p:sp>
    </p:spTree>
    <p:extLst>
      <p:ext uri="{BB962C8B-B14F-4D97-AF65-F5344CB8AC3E}">
        <p14:creationId xmlns:p14="http://schemas.microsoft.com/office/powerpoint/2010/main" val="273702700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341221" y="2125013"/>
            <a:ext cx="5349129" cy="3996000"/>
          </a:xfrm>
        </p:spPr>
        <p:txBody>
          <a:bodyPr/>
          <a:lstStyle/>
          <a:p>
            <a:r>
              <a:rPr lang="en-US"/>
              <a:t>Click icon to add chart</a:t>
            </a:r>
            <a:endParaRPr lang="en-GB"/>
          </a:p>
        </p:txBody>
      </p:sp>
      <p:sp>
        <p:nvSpPr>
          <p:cNvPr id="6" name="Text Placeholder 5"/>
          <p:cNvSpPr>
            <a:spLocks noGrp="1"/>
          </p:cNvSpPr>
          <p:nvPr>
            <p:ph type="body" sz="quarter" idx="22"/>
          </p:nvPr>
        </p:nvSpPr>
        <p:spPr>
          <a:xfrm>
            <a:off x="6341222" y="1665288"/>
            <a:ext cx="5349129" cy="420687"/>
          </a:xfrm>
        </p:spPr>
        <p:txBody>
          <a:bodyPr/>
          <a:lstStyle/>
          <a:p>
            <a:pPr lvl="0"/>
            <a:r>
              <a:rPr lang="en-US" noProof="0"/>
              <a:t>Click to edit Master text styles</a:t>
            </a:r>
          </a:p>
        </p:txBody>
      </p:sp>
      <p:sp>
        <p:nvSpPr>
          <p:cNvPr id="11"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3"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15" name="Text Placeholder 7"/>
          <p:cNvSpPr>
            <a:spLocks noGrp="1"/>
          </p:cNvSpPr>
          <p:nvPr>
            <p:ph type="body" sz="quarter" idx="23"/>
          </p:nvPr>
        </p:nvSpPr>
        <p:spPr>
          <a:xfrm>
            <a:off x="501649" y="6121014"/>
            <a:ext cx="11165419" cy="260737"/>
          </a:xfrm>
        </p:spPr>
        <p:txBody>
          <a:bodyPr>
            <a:normAutofit/>
          </a:bodyPr>
          <a:lstStyle>
            <a:lvl1pPr>
              <a:spcAft>
                <a:spcPts val="0"/>
              </a:spcAft>
              <a:defRPr sz="1100"/>
            </a:lvl1pPr>
          </a:lstStyle>
          <a:p>
            <a:pPr lvl="0"/>
            <a:r>
              <a:rPr lang="en-US"/>
              <a:t>Click to edit Master text styles</a:t>
            </a:r>
          </a:p>
        </p:txBody>
      </p:sp>
      <p:sp>
        <p:nvSpPr>
          <p:cNvPr id="9" name="Chart Placeholder 2"/>
          <p:cNvSpPr>
            <a:spLocks noGrp="1"/>
          </p:cNvSpPr>
          <p:nvPr>
            <p:ph type="chart" sz="quarter" idx="24"/>
          </p:nvPr>
        </p:nvSpPr>
        <p:spPr>
          <a:xfrm>
            <a:off x="501651" y="2125013"/>
            <a:ext cx="5339063" cy="3996000"/>
          </a:xfrm>
        </p:spPr>
        <p:txBody>
          <a:bodyPr/>
          <a:lstStyle/>
          <a:p>
            <a:r>
              <a:rPr lang="en-US"/>
              <a:t>Click icon to add chart</a:t>
            </a:r>
            <a:endParaRPr lang="en-GB"/>
          </a:p>
        </p:txBody>
      </p:sp>
      <p:sp>
        <p:nvSpPr>
          <p:cNvPr id="12" name="Text Placeholder 5"/>
          <p:cNvSpPr>
            <a:spLocks noGrp="1"/>
          </p:cNvSpPr>
          <p:nvPr>
            <p:ph type="body" sz="quarter" idx="25"/>
          </p:nvPr>
        </p:nvSpPr>
        <p:spPr>
          <a:xfrm>
            <a:off x="501649" y="1665288"/>
            <a:ext cx="5339064" cy="420687"/>
          </a:xfrm>
        </p:spPr>
        <p:txBody>
          <a:bodyPr/>
          <a:lstStyle/>
          <a:p>
            <a:pPr lvl="0"/>
            <a:r>
              <a:rPr lang="en-US" noProof="0"/>
              <a:t>Click to edit Master text styles</a:t>
            </a:r>
          </a:p>
        </p:txBody>
      </p:sp>
    </p:spTree>
    <p:extLst>
      <p:ext uri="{BB962C8B-B14F-4D97-AF65-F5344CB8AC3E}">
        <p14:creationId xmlns:p14="http://schemas.microsoft.com/office/powerpoint/2010/main" val="49947543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2" y="317500"/>
            <a:ext cx="11188699"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6" name="Content Placeholder 3"/>
          <p:cNvSpPr>
            <a:spLocks noGrp="1"/>
          </p:cNvSpPr>
          <p:nvPr>
            <p:ph sz="quarter" idx="10"/>
          </p:nvPr>
        </p:nvSpPr>
        <p:spPr>
          <a:xfrm>
            <a:off x="501650" y="1665289"/>
            <a:ext cx="4431857"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5450349" y="1700214"/>
            <a:ext cx="624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Tree>
    <p:extLst>
      <p:ext uri="{BB962C8B-B14F-4D97-AF65-F5344CB8AC3E}">
        <p14:creationId xmlns:p14="http://schemas.microsoft.com/office/powerpoint/2010/main" val="209779406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0"/>
            <a:ext cx="11188700" cy="698500"/>
          </a:xfrm>
          <a:prstGeom prst="rect">
            <a:avLst/>
          </a:prstGeom>
        </p:spPr>
        <p:txBody>
          <a:bodyPr vert="horz" lIns="0" tIns="0" rIns="0" bIns="0" rtlCol="0" anchor="t" anchorCtr="0">
            <a:noAutofit/>
          </a:bodyPr>
          <a:lstStyle>
            <a:lvl1pPr>
              <a:defRPr/>
            </a:lvl1pPr>
          </a:lstStyle>
          <a:p>
            <a:r>
              <a:rPr lang="en-US"/>
              <a:t>Click to add title</a:t>
            </a:r>
          </a:p>
        </p:txBody>
      </p:sp>
      <p:sp>
        <p:nvSpPr>
          <p:cNvPr id="6" name="Content Placeholder 3"/>
          <p:cNvSpPr>
            <a:spLocks noGrp="1"/>
          </p:cNvSpPr>
          <p:nvPr>
            <p:ph sz="quarter" idx="10"/>
          </p:nvPr>
        </p:nvSpPr>
        <p:spPr>
          <a:xfrm>
            <a:off x="7577882" y="1658680"/>
            <a:ext cx="4112468" cy="4723072"/>
          </a:xfrm>
          <a:prstGeom prst="rect">
            <a:avLst/>
          </a:prstGeom>
        </p:spPr>
        <p:txBody>
          <a:bodyPr>
            <a:normAutofit/>
          </a:bodyPr>
          <a:lstStyle>
            <a:lvl1pPr>
              <a:tabLst>
                <a:tab pos="5029200" algn="r"/>
              </a:tabLst>
              <a:defRPr sz="21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501651" y="1665288"/>
            <a:ext cx="6506348"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501652" y="651600"/>
            <a:ext cx="11188699"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Tree>
    <p:extLst>
      <p:ext uri="{BB962C8B-B14F-4D97-AF65-F5344CB8AC3E}">
        <p14:creationId xmlns:p14="http://schemas.microsoft.com/office/powerpoint/2010/main" val="5055777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0"/>
            <a:ext cx="11188700" cy="698500"/>
          </a:xfrm>
        </p:spPr>
        <p:txBody>
          <a:bodyPr/>
          <a:lstStyle/>
          <a:p>
            <a:r>
              <a:rPr lang="en-US"/>
              <a:t>Click to edit Master title style</a:t>
            </a:r>
            <a:endParaRPr lang="en-GB"/>
          </a:p>
        </p:txBody>
      </p:sp>
      <p:sp>
        <p:nvSpPr>
          <p:cNvPr id="4" name="Picture Placeholder 6"/>
          <p:cNvSpPr>
            <a:spLocks noGrp="1"/>
          </p:cNvSpPr>
          <p:nvPr>
            <p:ph type="pic" sz="quarter" idx="13"/>
          </p:nvPr>
        </p:nvSpPr>
        <p:spPr>
          <a:xfrm>
            <a:off x="501649" y="1700213"/>
            <a:ext cx="2712000" cy="1260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3327216" y="1700213"/>
            <a:ext cx="2712000" cy="1260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6152783" y="1700213"/>
            <a:ext cx="2712000" cy="1260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8978351" y="1700213"/>
            <a:ext cx="2712000" cy="1260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501650" y="3124200"/>
            <a:ext cx="2720468" cy="3257548"/>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6149963" y="3120551"/>
            <a:ext cx="2712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3330040" y="3124200"/>
            <a:ext cx="2712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8993169" y="3108508"/>
            <a:ext cx="2697183" cy="3273240"/>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8"/>
          <p:cNvSpPr>
            <a:spLocks noGrp="1"/>
          </p:cNvSpPr>
          <p:nvPr>
            <p:ph type="body" sz="quarter" idx="21" hasCustomPrompt="1"/>
          </p:nvPr>
        </p:nvSpPr>
        <p:spPr>
          <a:xfrm>
            <a:off x="501650" y="651600"/>
            <a:ext cx="11188701"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Tree>
    <p:extLst>
      <p:ext uri="{BB962C8B-B14F-4D97-AF65-F5344CB8AC3E}">
        <p14:creationId xmlns:p14="http://schemas.microsoft.com/office/powerpoint/2010/main" val="352201321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0"/>
            <a:ext cx="11188700" cy="698500"/>
          </a:xfrm>
        </p:spPr>
        <p:txBody>
          <a:bodyPr/>
          <a:lstStyle/>
          <a:p>
            <a:r>
              <a:rPr lang="en-US" noProof="0"/>
              <a:t>Click to edit Master title style</a:t>
            </a:r>
          </a:p>
        </p:txBody>
      </p:sp>
      <p:sp>
        <p:nvSpPr>
          <p:cNvPr id="4" name="Rectangle 3"/>
          <p:cNvSpPr/>
          <p:nvPr/>
        </p:nvSpPr>
        <p:spPr>
          <a:xfrm>
            <a:off x="504000" y="1707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a:solidFill>
                <a:schemeClr val="bg1"/>
              </a:solidFill>
            </a:endParaRPr>
          </a:p>
        </p:txBody>
      </p:sp>
      <p:sp>
        <p:nvSpPr>
          <p:cNvPr id="5" name="Rectangle 4"/>
          <p:cNvSpPr/>
          <p:nvPr/>
        </p:nvSpPr>
        <p:spPr>
          <a:xfrm>
            <a:off x="6224085" y="1700213"/>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a:solidFill>
                <a:schemeClr val="bg1"/>
              </a:solidFill>
            </a:endParaRPr>
          </a:p>
        </p:txBody>
      </p:sp>
      <p:sp>
        <p:nvSpPr>
          <p:cNvPr id="6" name="Rectangle 5"/>
          <p:cNvSpPr/>
          <p:nvPr/>
        </p:nvSpPr>
        <p:spPr>
          <a:xfrm>
            <a:off x="504000" y="4065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a:solidFill>
                <a:schemeClr val="bg1"/>
              </a:solidFill>
            </a:endParaRPr>
          </a:p>
        </p:txBody>
      </p:sp>
      <p:sp>
        <p:nvSpPr>
          <p:cNvPr id="7" name="Rectangle 6"/>
          <p:cNvSpPr/>
          <p:nvPr/>
        </p:nvSpPr>
        <p:spPr>
          <a:xfrm>
            <a:off x="6224085" y="4065173"/>
            <a:ext cx="547506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a:solidFill>
                <a:schemeClr val="bg1"/>
              </a:solidFill>
            </a:endParaRPr>
          </a:p>
        </p:txBody>
      </p:sp>
      <p:sp>
        <p:nvSpPr>
          <p:cNvPr id="8" name="Picture Placeholder 11"/>
          <p:cNvSpPr>
            <a:spLocks noGrp="1"/>
          </p:cNvSpPr>
          <p:nvPr>
            <p:ph type="pic" sz="quarter" idx="25"/>
          </p:nvPr>
        </p:nvSpPr>
        <p:spPr>
          <a:xfrm>
            <a:off x="504000" y="1880213"/>
            <a:ext cx="1968000" cy="1476000"/>
          </a:xfrm>
        </p:spPr>
        <p:txBody>
          <a:bodyPr/>
          <a:lstStyle>
            <a:lvl1pPr algn="ctr">
              <a:defRPr/>
            </a:lvl1pPr>
          </a:lstStyle>
          <a:p>
            <a:r>
              <a:rPr lang="en-US"/>
              <a:t>Click icon to add picture</a:t>
            </a:r>
            <a:endParaRPr lang="en-GB"/>
          </a:p>
        </p:txBody>
      </p:sp>
      <p:sp>
        <p:nvSpPr>
          <p:cNvPr id="9" name="Picture Placeholder 11"/>
          <p:cNvSpPr>
            <a:spLocks noGrp="1"/>
          </p:cNvSpPr>
          <p:nvPr>
            <p:ph type="pic" sz="quarter" idx="27"/>
          </p:nvPr>
        </p:nvSpPr>
        <p:spPr>
          <a:xfrm>
            <a:off x="6224085" y="1880213"/>
            <a:ext cx="1968000" cy="1476000"/>
          </a:xfrm>
        </p:spPr>
        <p:txBody>
          <a:bodyPr/>
          <a:lstStyle>
            <a:lvl1pPr algn="ctr">
              <a:defRPr/>
            </a:lvl1pPr>
          </a:lstStyle>
          <a:p>
            <a:r>
              <a:rPr lang="en-US"/>
              <a:t>Click icon to add picture</a:t>
            </a:r>
            <a:endParaRPr lang="en-GB"/>
          </a:p>
        </p:txBody>
      </p:sp>
      <p:sp>
        <p:nvSpPr>
          <p:cNvPr id="10" name="Picture Placeholder 11"/>
          <p:cNvSpPr>
            <a:spLocks noGrp="1"/>
          </p:cNvSpPr>
          <p:nvPr>
            <p:ph type="pic" sz="quarter" idx="29"/>
          </p:nvPr>
        </p:nvSpPr>
        <p:spPr>
          <a:xfrm>
            <a:off x="504000" y="4256213"/>
            <a:ext cx="1968000" cy="1476000"/>
          </a:xfrm>
        </p:spPr>
        <p:txBody>
          <a:bodyPr/>
          <a:lstStyle>
            <a:lvl1pPr algn="ctr">
              <a:defRPr/>
            </a:lvl1pPr>
          </a:lstStyle>
          <a:p>
            <a:r>
              <a:rPr lang="en-US"/>
              <a:t>Click icon to add picture</a:t>
            </a:r>
            <a:endParaRPr lang="en-GB"/>
          </a:p>
        </p:txBody>
      </p:sp>
      <p:sp>
        <p:nvSpPr>
          <p:cNvPr id="11" name="Picture Placeholder 11"/>
          <p:cNvSpPr>
            <a:spLocks noGrp="1"/>
          </p:cNvSpPr>
          <p:nvPr>
            <p:ph type="pic" sz="quarter" idx="31"/>
          </p:nvPr>
        </p:nvSpPr>
        <p:spPr>
          <a:xfrm>
            <a:off x="6224085" y="4256213"/>
            <a:ext cx="1968000" cy="1476000"/>
          </a:xfrm>
        </p:spPr>
        <p:txBody>
          <a:bodyPr/>
          <a:lstStyle>
            <a:lvl1pPr algn="ctr">
              <a:defRPr/>
            </a:lvl1pPr>
          </a:lstStyle>
          <a:p>
            <a:r>
              <a:rPr lang="en-US"/>
              <a:t>Click icon to add picture</a:t>
            </a:r>
            <a:endParaRPr lang="en-GB"/>
          </a:p>
        </p:txBody>
      </p:sp>
      <p:sp>
        <p:nvSpPr>
          <p:cNvPr id="13" name="Text Placeholder 12"/>
          <p:cNvSpPr>
            <a:spLocks noGrp="1"/>
          </p:cNvSpPr>
          <p:nvPr>
            <p:ph type="body" sz="quarter" idx="32"/>
          </p:nvPr>
        </p:nvSpPr>
        <p:spPr>
          <a:xfrm>
            <a:off x="2683483" y="1880213"/>
            <a:ext cx="3288000" cy="1944000"/>
          </a:xfrm>
        </p:spPr>
        <p:txBody>
          <a:bodyPr/>
          <a:lstStyle>
            <a:lvl1pPr>
              <a:spcAft>
                <a:spcPts val="0"/>
              </a:spcAft>
              <a:defRPr b="1"/>
            </a:lvl1pPr>
            <a:lvl2pPr>
              <a:spcAft>
                <a:spcPts val="0"/>
              </a:spcAft>
              <a:defRPr b="0"/>
            </a:lvl2pPr>
          </a:lstStyle>
          <a:p>
            <a:pPr lvl="0"/>
            <a:r>
              <a:rPr lang="en-US"/>
              <a:t>Click to edit Master text styles</a:t>
            </a:r>
          </a:p>
          <a:p>
            <a:pPr lvl="1"/>
            <a:r>
              <a:rPr lang="en-US"/>
              <a:t>Second level</a:t>
            </a:r>
          </a:p>
        </p:txBody>
      </p:sp>
      <p:sp>
        <p:nvSpPr>
          <p:cNvPr id="14" name="Text Placeholder 12"/>
          <p:cNvSpPr>
            <a:spLocks noGrp="1"/>
          </p:cNvSpPr>
          <p:nvPr>
            <p:ph type="body" sz="quarter" idx="33"/>
          </p:nvPr>
        </p:nvSpPr>
        <p:spPr>
          <a:xfrm>
            <a:off x="8396560" y="1880213"/>
            <a:ext cx="3302592" cy="1944000"/>
          </a:xfrm>
        </p:spPr>
        <p:txBody>
          <a:bodyPr/>
          <a:lstStyle>
            <a:lvl1pPr>
              <a:spcAft>
                <a:spcPts val="0"/>
              </a:spcAft>
              <a:defRPr b="1"/>
            </a:lvl1pPr>
            <a:lvl2pPr>
              <a:spcAft>
                <a:spcPts val="0"/>
              </a:spcAft>
              <a:defRPr b="0"/>
            </a:lvl2pPr>
          </a:lstStyle>
          <a:p>
            <a:pPr lvl="0"/>
            <a:r>
              <a:rPr lang="en-US"/>
              <a:t>Click to edit Master text styles</a:t>
            </a:r>
          </a:p>
          <a:p>
            <a:pPr lvl="1"/>
            <a:r>
              <a:rPr lang="en-US"/>
              <a:t>Second level</a:t>
            </a:r>
          </a:p>
        </p:txBody>
      </p:sp>
      <p:sp>
        <p:nvSpPr>
          <p:cNvPr id="15" name="Text Placeholder 12"/>
          <p:cNvSpPr>
            <a:spLocks noGrp="1"/>
          </p:cNvSpPr>
          <p:nvPr>
            <p:ph type="body" sz="quarter" idx="34"/>
          </p:nvPr>
        </p:nvSpPr>
        <p:spPr>
          <a:xfrm>
            <a:off x="2683483" y="4256213"/>
            <a:ext cx="3288000" cy="1944000"/>
          </a:xfrm>
        </p:spPr>
        <p:txBody>
          <a:bodyPr/>
          <a:lstStyle>
            <a:lvl1pPr>
              <a:spcAft>
                <a:spcPts val="0"/>
              </a:spcAft>
              <a:defRPr b="1"/>
            </a:lvl1pPr>
            <a:lvl2pPr>
              <a:spcAft>
                <a:spcPts val="0"/>
              </a:spcAft>
              <a:defRPr b="0"/>
            </a:lvl2pPr>
          </a:lstStyle>
          <a:p>
            <a:pPr lvl="0"/>
            <a:r>
              <a:rPr lang="en-US"/>
              <a:t>Click to edit Master text styles</a:t>
            </a:r>
          </a:p>
          <a:p>
            <a:pPr lvl="1"/>
            <a:r>
              <a:rPr lang="en-US"/>
              <a:t>Second level</a:t>
            </a:r>
          </a:p>
        </p:txBody>
      </p:sp>
      <p:sp>
        <p:nvSpPr>
          <p:cNvPr id="16" name="Text Placeholder 12"/>
          <p:cNvSpPr>
            <a:spLocks noGrp="1"/>
          </p:cNvSpPr>
          <p:nvPr>
            <p:ph type="body" sz="quarter" idx="35"/>
          </p:nvPr>
        </p:nvSpPr>
        <p:spPr>
          <a:xfrm>
            <a:off x="8396560" y="4256213"/>
            <a:ext cx="3302592" cy="1944000"/>
          </a:xfrm>
        </p:spPr>
        <p:txBody>
          <a:bodyPr/>
          <a:lstStyle>
            <a:lvl1pPr>
              <a:spcAft>
                <a:spcPts val="0"/>
              </a:spcAft>
              <a:defRPr b="1"/>
            </a:lvl1pPr>
            <a:lvl2pPr>
              <a:spcAft>
                <a:spcPts val="0"/>
              </a:spcAft>
              <a:defRPr b="0"/>
            </a:lvl2pPr>
          </a:lstStyle>
          <a:p>
            <a:pPr lvl="0"/>
            <a:r>
              <a:rPr lang="en-US"/>
              <a:t>Click to edit Master text styles</a:t>
            </a:r>
          </a:p>
          <a:p>
            <a:pPr lvl="1"/>
            <a:r>
              <a:rPr lang="en-US"/>
              <a:t>Second level</a:t>
            </a:r>
          </a:p>
        </p:txBody>
      </p:sp>
      <p:sp>
        <p:nvSpPr>
          <p:cNvPr id="17"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Tree>
    <p:extLst>
      <p:ext uri="{BB962C8B-B14F-4D97-AF65-F5344CB8AC3E}">
        <p14:creationId xmlns:p14="http://schemas.microsoft.com/office/powerpoint/2010/main" val="310574245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2"/>
            <a:ext cx="11188700" cy="698499"/>
          </a:xfrm>
        </p:spPr>
        <p:txBody>
          <a:bodyPr/>
          <a:lstStyle/>
          <a:p>
            <a:r>
              <a:rPr lang="en-US" noProof="0"/>
              <a:t>Click to edit Master title style</a:t>
            </a:r>
          </a:p>
        </p:txBody>
      </p:sp>
      <p:sp>
        <p:nvSpPr>
          <p:cNvPr id="4" name="Picture Placeholder 7"/>
          <p:cNvSpPr>
            <a:spLocks noGrp="1"/>
          </p:cNvSpPr>
          <p:nvPr>
            <p:ph type="pic" sz="quarter" idx="13"/>
          </p:nvPr>
        </p:nvSpPr>
        <p:spPr>
          <a:xfrm>
            <a:off x="501651" y="1700214"/>
            <a:ext cx="3695700" cy="1971675"/>
          </a:xfrm>
        </p:spPr>
        <p:txBody>
          <a:bodyPr/>
          <a:lstStyle/>
          <a:p>
            <a:r>
              <a:rPr lang="en-US" noProof="0"/>
              <a:t>Click icon to add picture</a:t>
            </a:r>
          </a:p>
        </p:txBody>
      </p:sp>
      <p:sp>
        <p:nvSpPr>
          <p:cNvPr id="5" name="Picture Placeholder 7"/>
          <p:cNvSpPr>
            <a:spLocks noGrp="1"/>
          </p:cNvSpPr>
          <p:nvPr>
            <p:ph type="pic" sz="quarter" idx="14"/>
          </p:nvPr>
        </p:nvSpPr>
        <p:spPr>
          <a:xfrm>
            <a:off x="8006398" y="1700214"/>
            <a:ext cx="3683953" cy="1971675"/>
          </a:xfrm>
        </p:spPr>
        <p:txBody>
          <a:bodyPr/>
          <a:lstStyle/>
          <a:p>
            <a:r>
              <a:rPr lang="en-US" noProof="0"/>
              <a:t>Click icon to add picture</a:t>
            </a:r>
          </a:p>
        </p:txBody>
      </p:sp>
      <p:sp>
        <p:nvSpPr>
          <p:cNvPr id="6" name="Picture Placeholder 7"/>
          <p:cNvSpPr>
            <a:spLocks noGrp="1"/>
          </p:cNvSpPr>
          <p:nvPr>
            <p:ph type="pic" sz="quarter" idx="15"/>
          </p:nvPr>
        </p:nvSpPr>
        <p:spPr>
          <a:xfrm>
            <a:off x="4273075" y="1700214"/>
            <a:ext cx="3657600" cy="1971675"/>
          </a:xfrm>
        </p:spPr>
        <p:txBody>
          <a:bodyPr/>
          <a:lstStyle/>
          <a:p>
            <a:r>
              <a:rPr lang="en-US" noProof="0"/>
              <a:t>Click icon to add picture</a:t>
            </a:r>
          </a:p>
        </p:txBody>
      </p:sp>
      <p:sp>
        <p:nvSpPr>
          <p:cNvPr id="9" name="Text Placeholder 18"/>
          <p:cNvSpPr>
            <a:spLocks noGrp="1"/>
          </p:cNvSpPr>
          <p:nvPr>
            <p:ph idx="1" hasCustomPrompt="1"/>
          </p:nvPr>
        </p:nvSpPr>
        <p:spPr>
          <a:xfrm>
            <a:off x="501651" y="3832225"/>
            <a:ext cx="3683949" cy="209520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4267200" y="3832225"/>
            <a:ext cx="3657600" cy="209520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8006398" y="3832225"/>
            <a:ext cx="3683953" cy="209520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Tree>
    <p:extLst>
      <p:ext uri="{BB962C8B-B14F-4D97-AF65-F5344CB8AC3E}">
        <p14:creationId xmlns:p14="http://schemas.microsoft.com/office/powerpoint/2010/main" val="47849106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28775"/>
            <a:ext cx="9277349" cy="4752975"/>
          </a:xfrm>
          <a:prstGeom prst="rect">
            <a:avLst/>
          </a:prstGeom>
        </p:spPr>
        <p:txBody>
          <a:bodyPr>
            <a:normAutofit/>
          </a:bodyPr>
          <a:lstStyle>
            <a:lvl1pPr>
              <a:spcBef>
                <a:spcPts val="3600"/>
              </a:spcBef>
              <a:defRPr sz="22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32345742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1"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a:t>Click to add title</a:t>
            </a:r>
          </a:p>
        </p:txBody>
      </p:sp>
    </p:spTree>
    <p:extLst>
      <p:ext uri="{BB962C8B-B14F-4D97-AF65-F5344CB8AC3E}">
        <p14:creationId xmlns:p14="http://schemas.microsoft.com/office/powerpoint/2010/main" val="49731141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4000" y="1857892"/>
            <a:ext cx="5466824"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6246195" y="1857892"/>
            <a:ext cx="544415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501651" y="317502"/>
            <a:ext cx="11188700" cy="698499"/>
          </a:xfrm>
        </p:spPr>
        <p:txBody>
          <a:bodyPr/>
          <a:lstStyle/>
          <a:p>
            <a:r>
              <a:rPr lang="en-US" noProof="0"/>
              <a:t>Click to edit Master title style</a:t>
            </a:r>
          </a:p>
        </p:txBody>
      </p:sp>
      <p:sp>
        <p:nvSpPr>
          <p:cNvPr id="4" name="Rectangle 3"/>
          <p:cNvSpPr/>
          <p:nvPr/>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5" name="Rectangle 4"/>
          <p:cNvSpPr/>
          <p:nvPr/>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6" name="Picture Placeholder 29"/>
          <p:cNvSpPr>
            <a:spLocks noGrp="1"/>
          </p:cNvSpPr>
          <p:nvPr>
            <p:ph type="pic" sz="quarter" idx="19" hasCustomPrompt="1"/>
          </p:nvPr>
        </p:nvSpPr>
        <p:spPr>
          <a:xfrm>
            <a:off x="4769491" y="1863917"/>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7" name="Picture Placeholder 29"/>
          <p:cNvSpPr>
            <a:spLocks noGrp="1"/>
          </p:cNvSpPr>
          <p:nvPr>
            <p:ph type="pic" sz="quarter" idx="20" hasCustomPrompt="1"/>
          </p:nvPr>
        </p:nvSpPr>
        <p:spPr>
          <a:xfrm>
            <a:off x="10424617" y="1857893"/>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6"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Tree>
    <p:extLst>
      <p:ext uri="{BB962C8B-B14F-4D97-AF65-F5344CB8AC3E}">
        <p14:creationId xmlns:p14="http://schemas.microsoft.com/office/powerpoint/2010/main" val="111642567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4000" y="1857892"/>
            <a:ext cx="546894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21"/>
          </p:nvPr>
        </p:nvSpPr>
        <p:spPr>
          <a:xfrm>
            <a:off x="6246195" y="1857892"/>
            <a:ext cx="545466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01651" y="317501"/>
            <a:ext cx="11188700" cy="697888"/>
          </a:xfrm>
        </p:spPr>
        <p:txBody>
          <a:bodyPr/>
          <a:lstStyle/>
          <a:p>
            <a:r>
              <a:rPr lang="en-US"/>
              <a:t>Click to edit Master title style</a:t>
            </a:r>
            <a:endParaRPr lang="en-GB"/>
          </a:p>
        </p:txBody>
      </p:sp>
      <p:sp>
        <p:nvSpPr>
          <p:cNvPr id="4" name="Rectangle 3"/>
          <p:cNvSpPr/>
          <p:nvPr/>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a:solidFill>
                <a:schemeClr val="bg1"/>
              </a:solidFill>
            </a:endParaRPr>
          </a:p>
        </p:txBody>
      </p:sp>
      <p:sp>
        <p:nvSpPr>
          <p:cNvPr id="5" name="Rectangle 4"/>
          <p:cNvSpPr/>
          <p:nvPr/>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a:solidFill>
                <a:schemeClr val="bg1"/>
              </a:solidFill>
            </a:endParaRPr>
          </a:p>
        </p:txBody>
      </p:sp>
      <p:sp>
        <p:nvSpPr>
          <p:cNvPr id="7" name="Picture Placeholder 29"/>
          <p:cNvSpPr>
            <a:spLocks noGrp="1"/>
          </p:cNvSpPr>
          <p:nvPr>
            <p:ph type="pic" sz="quarter" idx="20" hasCustomPrompt="1"/>
          </p:nvPr>
        </p:nvSpPr>
        <p:spPr>
          <a:xfrm>
            <a:off x="10424617" y="1857893"/>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a:solidFill>
                  <a:schemeClr val="bg1"/>
                </a:solidFill>
              </a:rPr>
              <a:t>Co-brand</a:t>
            </a:r>
            <a:br>
              <a:rPr lang="en-US" sz="1200">
                <a:solidFill>
                  <a:schemeClr val="bg1"/>
                </a:solidFill>
              </a:rPr>
            </a:br>
            <a:r>
              <a:rPr lang="en-US" sz="1200">
                <a:solidFill>
                  <a:schemeClr val="bg1"/>
                </a:solidFill>
              </a:rPr>
              <a:t>Logo</a:t>
            </a:r>
          </a:p>
          <a:p>
            <a:endParaRPr lang="en-GB"/>
          </a:p>
        </p:txBody>
      </p:sp>
      <p:sp>
        <p:nvSpPr>
          <p:cNvPr id="10" name="Text Placeholder 8"/>
          <p:cNvSpPr>
            <a:spLocks noGrp="1"/>
          </p:cNvSpPr>
          <p:nvPr>
            <p:ph type="body" sz="quarter" idx="22"/>
          </p:nvPr>
        </p:nvSpPr>
        <p:spPr>
          <a:xfrm>
            <a:off x="504000" y="4249682"/>
            <a:ext cx="5466824"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23"/>
          </p:nvPr>
        </p:nvSpPr>
        <p:spPr>
          <a:xfrm>
            <a:off x="6246194" y="4249682"/>
            <a:ext cx="545295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p:cNvSpPr/>
          <p:nvPr/>
        </p:nvSpPr>
        <p:spPr>
          <a:xfrm>
            <a:off x="504001" y="4103518"/>
            <a:ext cx="546894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a:solidFill>
                <a:schemeClr val="bg1"/>
              </a:solidFill>
            </a:endParaRPr>
          </a:p>
        </p:txBody>
      </p:sp>
      <p:sp>
        <p:nvSpPr>
          <p:cNvPr id="13" name="Rectangle 12"/>
          <p:cNvSpPr/>
          <p:nvPr/>
        </p:nvSpPr>
        <p:spPr>
          <a:xfrm>
            <a:off x="6246194" y="4103518"/>
            <a:ext cx="5444716"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a:solidFill>
                <a:schemeClr val="bg1"/>
              </a:solidFill>
            </a:endParaRPr>
          </a:p>
        </p:txBody>
      </p:sp>
      <p:sp>
        <p:nvSpPr>
          <p:cNvPr id="14" name="Picture Placeholder 29"/>
          <p:cNvSpPr>
            <a:spLocks noGrp="1"/>
          </p:cNvSpPr>
          <p:nvPr>
            <p:ph type="pic" sz="quarter" idx="24" hasCustomPrompt="1"/>
          </p:nvPr>
        </p:nvSpPr>
        <p:spPr>
          <a:xfrm>
            <a:off x="4754494" y="4255707"/>
            <a:ext cx="123938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a:solidFill>
                  <a:schemeClr val="bg1"/>
                </a:solidFill>
              </a:rPr>
              <a:t>Co-brand</a:t>
            </a:r>
            <a:br>
              <a:rPr lang="en-US" sz="1200">
                <a:solidFill>
                  <a:schemeClr val="bg1"/>
                </a:solidFill>
              </a:rPr>
            </a:br>
            <a:r>
              <a:rPr lang="en-US" sz="1200">
                <a:solidFill>
                  <a:schemeClr val="bg1"/>
                </a:solidFill>
              </a:rPr>
              <a:t>Logo</a:t>
            </a:r>
          </a:p>
          <a:p>
            <a:endParaRPr lang="en-GB"/>
          </a:p>
        </p:txBody>
      </p:sp>
      <p:sp>
        <p:nvSpPr>
          <p:cNvPr id="15" name="Picture Placeholder 29"/>
          <p:cNvSpPr>
            <a:spLocks noGrp="1"/>
          </p:cNvSpPr>
          <p:nvPr>
            <p:ph type="pic" sz="quarter" idx="25" hasCustomPrompt="1"/>
          </p:nvPr>
        </p:nvSpPr>
        <p:spPr>
          <a:xfrm>
            <a:off x="10424617" y="4249683"/>
            <a:ext cx="124416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a:solidFill>
                  <a:schemeClr val="bg1"/>
                </a:solidFill>
              </a:rPr>
              <a:t>Co-brand</a:t>
            </a:r>
            <a:br>
              <a:rPr lang="en-US" sz="1200">
                <a:solidFill>
                  <a:schemeClr val="bg1"/>
                </a:solidFill>
              </a:rPr>
            </a:br>
            <a:r>
              <a:rPr lang="en-US" sz="1200">
                <a:solidFill>
                  <a:schemeClr val="bg1"/>
                </a:solidFill>
              </a:rPr>
              <a:t>Logo</a:t>
            </a:r>
          </a:p>
          <a:p>
            <a:endParaRPr lang="en-GB"/>
          </a:p>
        </p:txBody>
      </p:sp>
      <p:sp>
        <p:nvSpPr>
          <p:cNvPr id="16" name="Text Placeholder 8"/>
          <p:cNvSpPr>
            <a:spLocks noGrp="1"/>
          </p:cNvSpPr>
          <p:nvPr>
            <p:ph type="body" sz="quarter" idx="13" hasCustomPrompt="1"/>
          </p:nvPr>
        </p:nvSpPr>
        <p:spPr>
          <a:xfrm>
            <a:off x="501651" y="651600"/>
            <a:ext cx="11197501"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7" name="Picture Placeholder 29"/>
          <p:cNvSpPr>
            <a:spLocks noGrp="1"/>
          </p:cNvSpPr>
          <p:nvPr>
            <p:ph type="pic" sz="quarter" idx="19" hasCustomPrompt="1"/>
          </p:nvPr>
        </p:nvSpPr>
        <p:spPr>
          <a:xfrm>
            <a:off x="4769491" y="1863917"/>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a:solidFill>
                  <a:schemeClr val="bg1"/>
                </a:solidFill>
              </a:rPr>
              <a:t>Co-brand</a:t>
            </a:r>
            <a:br>
              <a:rPr lang="en-US" sz="1200">
                <a:solidFill>
                  <a:schemeClr val="bg1"/>
                </a:solidFill>
              </a:rPr>
            </a:br>
            <a:r>
              <a:rPr lang="en-US" sz="1200">
                <a:solidFill>
                  <a:schemeClr val="bg1"/>
                </a:solidFill>
              </a:rPr>
              <a:t>Logo</a:t>
            </a:r>
          </a:p>
          <a:p>
            <a:endParaRPr lang="en-GB"/>
          </a:p>
        </p:txBody>
      </p:sp>
    </p:spTree>
    <p:extLst>
      <p:ext uri="{BB962C8B-B14F-4D97-AF65-F5344CB8AC3E}">
        <p14:creationId xmlns:p14="http://schemas.microsoft.com/office/powerpoint/2010/main" val="198337713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4" name="Rectangle 3"/>
          <p:cNvSpPr/>
          <p:nvPr/>
        </p:nvSpPr>
        <p:spPr>
          <a:xfrm>
            <a:off x="4320000" y="1705968"/>
            <a:ext cx="355611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504000" y="1700214"/>
            <a:ext cx="356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8115300" y="1705968"/>
            <a:ext cx="358385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4325712" y="1851441"/>
            <a:ext cx="3540577"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504000" y="1851441"/>
            <a:ext cx="3560000"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8128000" y="1851441"/>
            <a:ext cx="3571153"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Tree>
    <p:extLst>
      <p:ext uri="{BB962C8B-B14F-4D97-AF65-F5344CB8AC3E}">
        <p14:creationId xmlns:p14="http://schemas.microsoft.com/office/powerpoint/2010/main" val="426127846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705184"/>
          </a:xfrm>
        </p:spPr>
        <p:txBody>
          <a:bodyPr/>
          <a:lstStyle/>
          <a:p>
            <a:r>
              <a:rPr lang="en-US" noProof="0"/>
              <a:t>Click to edit Master title style</a:t>
            </a:r>
          </a:p>
        </p:txBody>
      </p:sp>
      <p:sp>
        <p:nvSpPr>
          <p:cNvPr id="4" name="Text Placeholder 8"/>
          <p:cNvSpPr>
            <a:spLocks noGrp="1"/>
          </p:cNvSpPr>
          <p:nvPr>
            <p:ph type="body" sz="quarter" idx="17"/>
          </p:nvPr>
        </p:nvSpPr>
        <p:spPr>
          <a:xfrm>
            <a:off x="504000"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9096836"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3368279"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6232557"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Tree>
    <p:extLst>
      <p:ext uri="{BB962C8B-B14F-4D97-AF65-F5344CB8AC3E}">
        <p14:creationId xmlns:p14="http://schemas.microsoft.com/office/powerpoint/2010/main" val="207542331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9"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10" name="Text Placeholder 18"/>
          <p:cNvSpPr>
            <a:spLocks noGrp="1"/>
          </p:cNvSpPr>
          <p:nvPr>
            <p:ph idx="1"/>
          </p:nvPr>
        </p:nvSpPr>
        <p:spPr>
          <a:xfrm>
            <a:off x="501650" y="1665289"/>
            <a:ext cx="5594351" cy="47164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9787543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7264344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000448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440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Title Slide - Black">
    <p:bg bwMode="gray">
      <p:bgRef idx="1001">
        <a:schemeClr val="bg1"/>
      </p:bgRef>
    </p:bg>
    <p:spTree>
      <p:nvGrpSpPr>
        <p:cNvPr id="1" name=""/>
        <p:cNvGrpSpPr/>
        <p:nvPr/>
      </p:nvGrpSpPr>
      <p:grpSpPr>
        <a:xfrm>
          <a:off x="0" y="0"/>
          <a:ext cx="0" cy="0"/>
          <a:chOff x="0" y="0"/>
          <a:chExt cx="0" cy="0"/>
        </a:xfrm>
      </p:grpSpPr>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463296" y="6365848"/>
            <a:ext cx="4446269" cy="273050"/>
          </a:xfrm>
          <a:prstGeom prst="rect">
            <a:avLst/>
          </a:prstGeom>
        </p:spPr>
        <p:txBody>
          <a:bodyPr anchor="t">
            <a:noAutofit/>
          </a:bodyPr>
          <a:lstStyle>
            <a:lvl1pPr>
              <a:spcAft>
                <a:spcPts val="0"/>
              </a:spcAft>
              <a:defRPr sz="1400" b="1">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Click to edit Master text styles</a:t>
            </a:r>
          </a:p>
        </p:txBody>
      </p:sp>
      <p:sp>
        <p:nvSpPr>
          <p:cNvPr id="53" name="Title 1">
            <a:extLst>
              <a:ext uri="{FF2B5EF4-FFF2-40B4-BE49-F238E27FC236}">
                <a16:creationId xmlns:a16="http://schemas.microsoft.com/office/drawing/2014/main" id="{647FBB06-57A1-478F-8BCE-57D05265516A}"/>
              </a:ext>
            </a:extLst>
          </p:cNvPr>
          <p:cNvSpPr>
            <a:spLocks noGrp="1"/>
          </p:cNvSpPr>
          <p:nvPr>
            <p:ph type="ctrTitle"/>
          </p:nvPr>
        </p:nvSpPr>
        <p:spPr bwMode="gray">
          <a:xfrm>
            <a:off x="463296" y="5186209"/>
            <a:ext cx="4446269" cy="895983"/>
          </a:xfrm>
          <a:prstGeom prst="rect">
            <a:avLst/>
          </a:prstGeom>
        </p:spPr>
        <p:txBody>
          <a:bodyPr anchor="b" anchorCtr="0">
            <a:noAutofit/>
          </a:bodyPr>
          <a:lstStyle>
            <a:lvl1pPr algn="l">
              <a:lnSpc>
                <a:spcPts val="3200"/>
              </a:lnSpc>
              <a:defRPr sz="3200" b="0">
                <a:solidFill>
                  <a:schemeClr val="accent3"/>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GB" noProof="0"/>
              <a:t>Click to edit Master title style</a:t>
            </a:r>
          </a:p>
        </p:txBody>
      </p:sp>
      <p:sp>
        <p:nvSpPr>
          <p:cNvPr id="17" name="Picture Placeholder 8">
            <a:extLst>
              <a:ext uri="{FF2B5EF4-FFF2-40B4-BE49-F238E27FC236}">
                <a16:creationId xmlns:a16="http://schemas.microsoft.com/office/drawing/2014/main" id="{AA5D9D6B-8AE5-40BD-B06B-DB5F7F3841FC}"/>
              </a:ext>
            </a:extLst>
          </p:cNvPr>
          <p:cNvSpPr>
            <a:spLocks noGrp="1"/>
          </p:cNvSpPr>
          <p:nvPr>
            <p:ph type="pic" sz="quarter" idx="11"/>
          </p:nvPr>
        </p:nvSpPr>
        <p:spPr>
          <a:xfrm>
            <a:off x="3316942" y="688848"/>
            <a:ext cx="5562600" cy="5556504"/>
          </a:xfrm>
          <a:prstGeom prst="rect">
            <a:avLst/>
          </a:prstGeom>
        </p:spPr>
        <p:txBody>
          <a:bodyPr/>
          <a:lstStyle/>
          <a:p>
            <a:r>
              <a:rPr lang="en-GB" noProof="0"/>
              <a:t>Click icon to add picture</a:t>
            </a:r>
          </a:p>
        </p:txBody>
      </p:sp>
      <p:grpSp>
        <p:nvGrpSpPr>
          <p:cNvPr id="2" name="Group 1">
            <a:extLst>
              <a:ext uri="{FF2B5EF4-FFF2-40B4-BE49-F238E27FC236}">
                <a16:creationId xmlns:a16="http://schemas.microsoft.com/office/drawing/2014/main" id="{6280EAA7-A1AD-AC47-6D6A-8CC57299A39F}"/>
              </a:ext>
            </a:extLst>
          </p:cNvPr>
          <p:cNvGrpSpPr>
            <a:grpSpLocks noChangeAspect="1"/>
          </p:cNvGrpSpPr>
          <p:nvPr userDrawn="1"/>
        </p:nvGrpSpPr>
        <p:grpSpPr>
          <a:xfrm>
            <a:off x="460541" y="344137"/>
            <a:ext cx="1819109" cy="345828"/>
            <a:chOff x="398463" y="404813"/>
            <a:chExt cx="1627187" cy="307976"/>
          </a:xfrm>
          <a:solidFill>
            <a:schemeClr val="tx1"/>
          </a:solidFill>
        </p:grpSpPr>
        <p:sp>
          <p:nvSpPr>
            <p:cNvPr id="3" name="Oval 5">
              <a:extLst>
                <a:ext uri="{FF2B5EF4-FFF2-40B4-BE49-F238E27FC236}">
                  <a16:creationId xmlns:a16="http://schemas.microsoft.com/office/drawing/2014/main" id="{82713504-E043-F22D-5CA1-361041A8A05C}"/>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solidFill>
                  <a:schemeClr val="bg1"/>
                </a:solidFill>
              </a:endParaRPr>
            </a:p>
          </p:txBody>
        </p:sp>
        <p:sp>
          <p:nvSpPr>
            <p:cNvPr id="4" name="Freeform 6">
              <a:extLst>
                <a:ext uri="{FF2B5EF4-FFF2-40B4-BE49-F238E27FC236}">
                  <a16:creationId xmlns:a16="http://schemas.microsoft.com/office/drawing/2014/main" id="{FEB03D4D-6D2B-8F40-506A-7E948F0ADE89}"/>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solidFill>
                  <a:schemeClr val="bg1"/>
                </a:solidFill>
              </a:endParaRPr>
            </a:p>
          </p:txBody>
        </p:sp>
        <p:sp>
          <p:nvSpPr>
            <p:cNvPr id="5" name="Rectangle 7">
              <a:extLst>
                <a:ext uri="{FF2B5EF4-FFF2-40B4-BE49-F238E27FC236}">
                  <a16:creationId xmlns:a16="http://schemas.microsoft.com/office/drawing/2014/main" id="{C155CD6C-9D5A-28CA-D032-9773E7C42477}"/>
                </a:ext>
              </a:extLst>
            </p:cNvPr>
            <p:cNvSpPr>
              <a:spLocks noChangeArrowheads="1"/>
            </p:cNvSpPr>
            <p:nvPr userDrawn="1"/>
          </p:nvSpPr>
          <p:spPr bwMode="auto">
            <a:xfrm>
              <a:off x="906463" y="404813"/>
              <a:ext cx="74612" cy="3032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a:solidFill>
                  <a:schemeClr val="bg1"/>
                </a:solidFill>
              </a:endParaRPr>
            </a:p>
          </p:txBody>
        </p:sp>
        <p:sp>
          <p:nvSpPr>
            <p:cNvPr id="6" name="Freeform 8">
              <a:extLst>
                <a:ext uri="{FF2B5EF4-FFF2-40B4-BE49-F238E27FC236}">
                  <a16:creationId xmlns:a16="http://schemas.microsoft.com/office/drawing/2014/main" id="{61FB80B5-6A64-81DA-219C-A2F42065831A}"/>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solidFill>
                  <a:schemeClr val="bg1"/>
                </a:solidFill>
              </a:endParaRPr>
            </a:p>
          </p:txBody>
        </p:sp>
        <p:sp>
          <p:nvSpPr>
            <p:cNvPr id="7" name="Rectangle 9">
              <a:extLst>
                <a:ext uri="{FF2B5EF4-FFF2-40B4-BE49-F238E27FC236}">
                  <a16:creationId xmlns:a16="http://schemas.microsoft.com/office/drawing/2014/main" id="{0ED5FF35-FB28-586F-C535-6EA28301D702}"/>
                </a:ext>
              </a:extLst>
            </p:cNvPr>
            <p:cNvSpPr>
              <a:spLocks noChangeArrowheads="1"/>
            </p:cNvSpPr>
            <p:nvPr userDrawn="1"/>
          </p:nvSpPr>
          <p:spPr bwMode="auto">
            <a:xfrm>
              <a:off x="1257300" y="482601"/>
              <a:ext cx="74612" cy="2254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a:solidFill>
                  <a:schemeClr val="bg1"/>
                </a:solidFill>
              </a:endParaRPr>
            </a:p>
          </p:txBody>
        </p:sp>
        <p:sp>
          <p:nvSpPr>
            <p:cNvPr id="8" name="Rectangle 10">
              <a:extLst>
                <a:ext uri="{FF2B5EF4-FFF2-40B4-BE49-F238E27FC236}">
                  <a16:creationId xmlns:a16="http://schemas.microsoft.com/office/drawing/2014/main" id="{B48D93C8-E6BB-5735-8E65-84D887A9EB2E}"/>
                </a:ext>
              </a:extLst>
            </p:cNvPr>
            <p:cNvSpPr>
              <a:spLocks noChangeArrowheads="1"/>
            </p:cNvSpPr>
            <p:nvPr userDrawn="1"/>
          </p:nvSpPr>
          <p:spPr bwMode="auto">
            <a:xfrm>
              <a:off x="1257300" y="404813"/>
              <a:ext cx="74612" cy="50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a:solidFill>
                  <a:schemeClr val="bg1"/>
                </a:solidFill>
              </a:endParaRPr>
            </a:p>
          </p:txBody>
        </p:sp>
        <p:sp>
          <p:nvSpPr>
            <p:cNvPr id="9" name="Freeform 11">
              <a:extLst>
                <a:ext uri="{FF2B5EF4-FFF2-40B4-BE49-F238E27FC236}">
                  <a16:creationId xmlns:a16="http://schemas.microsoft.com/office/drawing/2014/main" id="{045B4ABE-6099-3284-E336-373C2024E0B1}"/>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solidFill>
                  <a:schemeClr val="bg1"/>
                </a:solidFill>
              </a:endParaRPr>
            </a:p>
          </p:txBody>
        </p:sp>
        <p:sp>
          <p:nvSpPr>
            <p:cNvPr id="10" name="Freeform 12">
              <a:extLst>
                <a:ext uri="{FF2B5EF4-FFF2-40B4-BE49-F238E27FC236}">
                  <a16:creationId xmlns:a16="http://schemas.microsoft.com/office/drawing/2014/main" id="{8FBAF60E-B074-674A-8E71-9B82095DB012}"/>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solidFill>
                  <a:schemeClr val="bg1"/>
                </a:solidFill>
              </a:endParaRPr>
            </a:p>
          </p:txBody>
        </p:sp>
        <p:sp>
          <p:nvSpPr>
            <p:cNvPr id="11" name="Freeform 13">
              <a:extLst>
                <a:ext uri="{FF2B5EF4-FFF2-40B4-BE49-F238E27FC236}">
                  <a16:creationId xmlns:a16="http://schemas.microsoft.com/office/drawing/2014/main" id="{473081C2-DC37-51D6-B422-76DF9AF04FCF}"/>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solidFill>
                  <a:schemeClr val="bg1"/>
                </a:solidFill>
              </a:endParaRPr>
            </a:p>
          </p:txBody>
        </p:sp>
        <p:sp>
          <p:nvSpPr>
            <p:cNvPr id="12" name="Freeform 14">
              <a:extLst>
                <a:ext uri="{FF2B5EF4-FFF2-40B4-BE49-F238E27FC236}">
                  <a16:creationId xmlns:a16="http://schemas.microsoft.com/office/drawing/2014/main" id="{740E606E-B7EC-F882-1348-61CE62E2208D}"/>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solidFill>
                  <a:schemeClr val="bg1"/>
                </a:solidFill>
              </a:endParaRPr>
            </a:p>
          </p:txBody>
        </p:sp>
      </p:grpSp>
    </p:spTree>
    <p:extLst>
      <p:ext uri="{BB962C8B-B14F-4D97-AF65-F5344CB8AC3E}">
        <p14:creationId xmlns:p14="http://schemas.microsoft.com/office/powerpoint/2010/main" val="108833310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Letter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862256" y="405929"/>
            <a:ext cx="2804160" cy="1027760"/>
          </a:xfrm>
        </p:spPr>
        <p:txBody>
          <a:bodyPr/>
          <a:lstStyle>
            <a:lvl1pPr>
              <a:spcBef>
                <a:spcPts val="185"/>
              </a:spcBef>
              <a:defRPr sz="923">
                <a:solidFill>
                  <a:schemeClr val="tx1"/>
                </a:solidFill>
              </a:defRPr>
            </a:lvl1pPr>
            <a:lvl2pPr>
              <a:defRPr sz="969">
                <a:solidFill>
                  <a:schemeClr val="tx2"/>
                </a:solidFill>
              </a:defRPr>
            </a:lvl2pPr>
            <a:lvl3pPr>
              <a:defRPr sz="969">
                <a:solidFill>
                  <a:schemeClr val="tx2"/>
                </a:solidFill>
              </a:defRPr>
            </a:lvl3pPr>
            <a:lvl4pPr>
              <a:defRPr sz="923">
                <a:solidFill>
                  <a:schemeClr val="tx2"/>
                </a:solidFill>
              </a:defRPr>
            </a:lvl4pPr>
            <a:lvl5pPr>
              <a:defRPr sz="923">
                <a:solidFill>
                  <a:schemeClr val="tx2"/>
                </a:solidFill>
              </a:defRPr>
            </a:lvl5pPr>
          </a:lstStyle>
          <a:p>
            <a:pPr lvl="0"/>
            <a:r>
              <a:rPr lang="en-US"/>
              <a:t>Click to edit Master text styles</a:t>
            </a:r>
          </a:p>
        </p:txBody>
      </p:sp>
      <p:sp>
        <p:nvSpPr>
          <p:cNvPr id="7" name="Text Placeholder 6"/>
          <p:cNvSpPr>
            <a:spLocks noGrp="1"/>
          </p:cNvSpPr>
          <p:nvPr>
            <p:ph type="body" sz="quarter" idx="11"/>
          </p:nvPr>
        </p:nvSpPr>
        <p:spPr>
          <a:xfrm>
            <a:off x="525586" y="1700214"/>
            <a:ext cx="2766255" cy="4656835"/>
          </a:xfrm>
        </p:spPr>
        <p:txBody>
          <a:bodyPr/>
          <a:lstStyle>
            <a:lvl1pPr>
              <a:spcBef>
                <a:spcPts val="0"/>
              </a:spcBef>
              <a:spcAft>
                <a:spcPts val="554"/>
              </a:spcAft>
              <a:defRPr sz="969"/>
            </a:lvl1pPr>
            <a:lvl2pPr>
              <a:spcBef>
                <a:spcPts val="277"/>
              </a:spcBef>
              <a:defRPr/>
            </a:lvl2pPr>
            <a:lvl3pPr>
              <a:spcBef>
                <a:spcPts val="277"/>
              </a:spcBef>
              <a:defRPr/>
            </a:lvl3pPr>
            <a:lvl4pPr>
              <a:spcBef>
                <a:spcPts val="277"/>
              </a:spcBef>
              <a:defRPr/>
            </a:lvl4pPr>
            <a:lvl5pPr>
              <a:spcBef>
                <a:spcPts val="277"/>
              </a:spcBef>
              <a:defRPr/>
            </a:lvl5pPr>
          </a:lstStyle>
          <a:p>
            <a:pPr lvl="0"/>
            <a:r>
              <a:rPr lang="en-US"/>
              <a:t>Click to edit Master text styles</a:t>
            </a:r>
          </a:p>
        </p:txBody>
      </p:sp>
      <p:sp>
        <p:nvSpPr>
          <p:cNvPr id="9" name="Text Placeholder 8"/>
          <p:cNvSpPr>
            <a:spLocks noGrp="1"/>
          </p:cNvSpPr>
          <p:nvPr>
            <p:ph type="body" sz="quarter" idx="12"/>
          </p:nvPr>
        </p:nvSpPr>
        <p:spPr>
          <a:xfrm>
            <a:off x="3780369" y="1700212"/>
            <a:ext cx="7886049" cy="4657726"/>
          </a:xfrm>
        </p:spPr>
        <p:txBody>
          <a:bodyPr/>
          <a:lstStyle>
            <a:lvl1pPr>
              <a:spcBef>
                <a:spcPts val="1662"/>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0" name="Group 19">
            <a:extLst>
              <a:ext uri="{FF2B5EF4-FFF2-40B4-BE49-F238E27FC236}">
                <a16:creationId xmlns:a16="http://schemas.microsoft.com/office/drawing/2014/main" id="{DAA751F6-96CD-4D47-9334-26CB35377F81}"/>
              </a:ext>
            </a:extLst>
          </p:cNvPr>
          <p:cNvGrpSpPr/>
          <p:nvPr/>
        </p:nvGrpSpPr>
        <p:grpSpPr>
          <a:xfrm>
            <a:off x="503988" y="378000"/>
            <a:ext cx="2160000" cy="307976"/>
            <a:chOff x="398463" y="404813"/>
            <a:chExt cx="1627187" cy="307976"/>
          </a:xfrm>
          <a:solidFill>
            <a:schemeClr val="tx1"/>
          </a:solidFill>
        </p:grpSpPr>
        <p:sp>
          <p:nvSpPr>
            <p:cNvPr id="21" name="Oval 5">
              <a:extLst>
                <a:ext uri="{FF2B5EF4-FFF2-40B4-BE49-F238E27FC236}">
                  <a16:creationId xmlns:a16="http://schemas.microsoft.com/office/drawing/2014/main" id="{208AFD29-2473-4B74-B317-20817E37D163}"/>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22" name="Freeform 6">
              <a:extLst>
                <a:ext uri="{FF2B5EF4-FFF2-40B4-BE49-F238E27FC236}">
                  <a16:creationId xmlns:a16="http://schemas.microsoft.com/office/drawing/2014/main" id="{34A35AAC-FF34-4B4D-B2F4-E62F3556D17C}"/>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23" name="Rectangle 7">
              <a:extLst>
                <a:ext uri="{FF2B5EF4-FFF2-40B4-BE49-F238E27FC236}">
                  <a16:creationId xmlns:a16="http://schemas.microsoft.com/office/drawing/2014/main" id="{3A260268-5F2D-4ED9-BC62-469BD612FB9E}"/>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24" name="Freeform 8">
              <a:extLst>
                <a:ext uri="{FF2B5EF4-FFF2-40B4-BE49-F238E27FC236}">
                  <a16:creationId xmlns:a16="http://schemas.microsoft.com/office/drawing/2014/main" id="{B89B9D2F-BC9E-4F1B-8627-B2EF4F0C6B11}"/>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25" name="Rectangle 9">
              <a:extLst>
                <a:ext uri="{FF2B5EF4-FFF2-40B4-BE49-F238E27FC236}">
                  <a16:creationId xmlns:a16="http://schemas.microsoft.com/office/drawing/2014/main" id="{2B0A675B-0F0F-403D-BC22-B4B8F2728985}"/>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26" name="Rectangle 10">
              <a:extLst>
                <a:ext uri="{FF2B5EF4-FFF2-40B4-BE49-F238E27FC236}">
                  <a16:creationId xmlns:a16="http://schemas.microsoft.com/office/drawing/2014/main" id="{9471D3B0-20F4-47CE-8982-C04B5F3D9105}"/>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27" name="Freeform 11">
              <a:extLst>
                <a:ext uri="{FF2B5EF4-FFF2-40B4-BE49-F238E27FC236}">
                  <a16:creationId xmlns:a16="http://schemas.microsoft.com/office/drawing/2014/main" id="{1A3CB533-5498-4F6B-BF48-FF0372CE9F50}"/>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28" name="Freeform 12">
              <a:extLst>
                <a:ext uri="{FF2B5EF4-FFF2-40B4-BE49-F238E27FC236}">
                  <a16:creationId xmlns:a16="http://schemas.microsoft.com/office/drawing/2014/main" id="{3C454093-5492-4277-8415-5B9CB1FF980D}"/>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29" name="Freeform 13">
              <a:extLst>
                <a:ext uri="{FF2B5EF4-FFF2-40B4-BE49-F238E27FC236}">
                  <a16:creationId xmlns:a16="http://schemas.microsoft.com/office/drawing/2014/main" id="{F749E689-4E6D-481F-99B3-D26F79BE3992}"/>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30" name="Freeform 14">
              <a:extLst>
                <a:ext uri="{FF2B5EF4-FFF2-40B4-BE49-F238E27FC236}">
                  <a16:creationId xmlns:a16="http://schemas.microsoft.com/office/drawing/2014/main" id="{C9A105F6-34CE-4A24-8EB2-03938467557A}"/>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grpSp>
    </p:spTree>
    <p:extLst>
      <p:ext uri="{BB962C8B-B14F-4D97-AF65-F5344CB8AC3E}">
        <p14:creationId xmlns:p14="http://schemas.microsoft.com/office/powerpoint/2010/main" val="195396690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01651" y="1665289"/>
            <a:ext cx="9277349" cy="4716463"/>
          </a:xfrm>
          <a:prstGeom prst="rect">
            <a:avLst/>
          </a:prstGeom>
        </p:spPr>
        <p:txBody>
          <a:bodyPr/>
          <a:lstStyle>
            <a:lvl1pPr>
              <a:tabLst>
                <a:tab pos="6729413" algn="r"/>
              </a:tabLst>
              <a:defRPr>
                <a:latin typeface="+mn-lt"/>
              </a:defRPr>
            </a:lvl1pPr>
            <a:lvl2pPr>
              <a:tabLst>
                <a:tab pos="6729413" algn="r"/>
              </a:tabLst>
              <a:defRPr>
                <a:latin typeface="+mj-lt"/>
              </a:defRPr>
            </a:lvl2pPr>
            <a:lvl3pPr>
              <a:tabLst>
                <a:tab pos="6729413" algn="r"/>
              </a:tabLst>
              <a:defRPr>
                <a:latin typeface="+mn-lt"/>
              </a:defRPr>
            </a:lvl3pPr>
            <a:lvl4pPr>
              <a:tabLst>
                <a:tab pos="6729413" algn="r"/>
              </a:tabLst>
              <a:defRPr>
                <a:latin typeface="+mn-lt"/>
              </a:defRPr>
            </a:lvl4pPr>
            <a:lvl5pPr>
              <a:tabLst>
                <a:tab pos="5029200" algn="r"/>
              </a:tabLst>
              <a:defRPr baseline="0">
                <a:latin typeface="+mn-lt"/>
              </a:defRPr>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a:defRPr/>
            </a:lvl1pPr>
          </a:lstStyle>
          <a:p>
            <a:r>
              <a:rPr lang="en-US"/>
              <a:t>Click to add title</a:t>
            </a:r>
          </a:p>
        </p:txBody>
      </p:sp>
    </p:spTree>
    <p:extLst>
      <p:ext uri="{BB962C8B-B14F-4D97-AF65-F5344CB8AC3E}">
        <p14:creationId xmlns:p14="http://schemas.microsoft.com/office/powerpoint/2010/main" val="138491818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1"/>
            <a:ext cx="11188700" cy="698500"/>
          </a:xfrm>
          <a:prstGeom prst="rect">
            <a:avLst/>
          </a:prstGeom>
        </p:spPr>
        <p:txBody>
          <a:bodyPr vert="horz" lIns="0" tIns="0" rIns="0" bIns="0" rtlCol="0" anchor="t" anchorCtr="0">
            <a:noAutofit/>
          </a:bodyPr>
          <a:lstStyle>
            <a:lvl1pPr>
              <a:defRPr/>
            </a:lvl1pPr>
          </a:lstStyle>
          <a:p>
            <a:r>
              <a:rPr lang="en-US" noProof="0"/>
              <a:t>Click to add title</a:t>
            </a:r>
          </a:p>
        </p:txBody>
      </p:sp>
      <p:sp>
        <p:nvSpPr>
          <p:cNvPr id="5" name="Picture Placeholder 9"/>
          <p:cNvSpPr>
            <a:spLocks noGrp="1"/>
          </p:cNvSpPr>
          <p:nvPr>
            <p:ph type="pic" sz="quarter" idx="15"/>
          </p:nvPr>
        </p:nvSpPr>
        <p:spPr>
          <a:xfrm>
            <a:off x="5450351" y="1701801"/>
            <a:ext cx="6240000" cy="4679950"/>
          </a:xfrm>
        </p:spPr>
        <p:txBody>
          <a:bodyPr/>
          <a:lstStyle/>
          <a:p>
            <a:r>
              <a:rPr lang="en-US" noProof="0"/>
              <a:t>Click icon to add picture</a:t>
            </a:r>
          </a:p>
        </p:txBody>
      </p:sp>
      <p:sp>
        <p:nvSpPr>
          <p:cNvPr id="6" name="Content Placeholder 3"/>
          <p:cNvSpPr>
            <a:spLocks noGrp="1"/>
          </p:cNvSpPr>
          <p:nvPr>
            <p:ph sz="quarter" idx="10"/>
          </p:nvPr>
        </p:nvSpPr>
        <p:spPr>
          <a:xfrm>
            <a:off x="501651" y="1665289"/>
            <a:ext cx="4456429" cy="4716463"/>
          </a:xfrm>
          <a:prstGeom prst="rect">
            <a:avLst/>
          </a:prstGeom>
        </p:spPr>
        <p:txBody>
          <a:bodyPr/>
          <a:lstStyle>
            <a:lvl1pPr>
              <a:tabLst>
                <a:tab pos="5029200" algn="r"/>
              </a:tabLst>
              <a:defRPr>
                <a:latin typeface="+mn-lt"/>
              </a:defRPr>
            </a:lvl1pPr>
            <a:lvl2pPr>
              <a:tabLst>
                <a:tab pos="5029200" algn="r"/>
              </a:tabLst>
              <a:defRPr>
                <a:latin typeface="+mj-lt"/>
              </a:defRPr>
            </a:lvl2pPr>
            <a:lvl3pPr>
              <a:tabLst>
                <a:tab pos="5029200" algn="r"/>
              </a:tabLst>
              <a:defRPr>
                <a:latin typeface="+mn-lt"/>
              </a:defRPr>
            </a:lvl3pPr>
            <a:lvl4pPr>
              <a:tabLst>
                <a:tab pos="5029200" algn="r"/>
              </a:tabLst>
              <a:defRPr>
                <a:latin typeface="+mn-lt"/>
              </a:defRPr>
            </a:lvl4pPr>
            <a:lvl5pPr>
              <a:tabLst>
                <a:tab pos="5029200" algn="r"/>
              </a:tabLst>
              <a:defRPr baseline="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8787376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a:t>Click to edit Master title style</a:t>
            </a:r>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rmAutofit/>
          </a:bodyPr>
          <a:lstStyle>
            <a:lvl1pPr>
              <a:defRPr>
                <a:latin typeface="+mn-lt"/>
              </a:defRPr>
            </a:lvl1pPr>
            <a:lvl2pPr>
              <a:defRPr>
                <a:latin typeface="+mj-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5187431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4" name="Title Placeholder 1"/>
          <p:cNvSpPr>
            <a:spLocks noGrp="1"/>
          </p:cNvSpPr>
          <p:nvPr>
            <p:ph type="title"/>
          </p:nvPr>
        </p:nvSpPr>
        <p:spPr>
          <a:xfrm>
            <a:off x="501651" y="317500"/>
            <a:ext cx="11162349" cy="698501"/>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148117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501651" y="317500"/>
            <a:ext cx="11162349" cy="698501"/>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81785628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6"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17" name="Chart Placeholder 3"/>
          <p:cNvSpPr>
            <a:spLocks noGrp="1"/>
          </p:cNvSpPr>
          <p:nvPr>
            <p:ph type="chart" sz="quarter" idx="15"/>
          </p:nvPr>
        </p:nvSpPr>
        <p:spPr>
          <a:xfrm>
            <a:off x="501652" y="2052000"/>
            <a:ext cx="11188699" cy="4069013"/>
          </a:xfrm>
          <a:prstGeom prst="rect">
            <a:avLst/>
          </a:prstGeom>
        </p:spPr>
        <p:txBody>
          <a:bodyPr/>
          <a:lstStyle/>
          <a:p>
            <a:r>
              <a:rPr lang="en-US"/>
              <a:t>Click icon to add chart</a:t>
            </a:r>
            <a:endParaRPr lang="en-GB"/>
          </a:p>
        </p:txBody>
      </p:sp>
      <p:sp>
        <p:nvSpPr>
          <p:cNvPr id="18" name="Text Placeholder 8"/>
          <p:cNvSpPr>
            <a:spLocks noGrp="1"/>
          </p:cNvSpPr>
          <p:nvPr>
            <p:ph type="body" sz="quarter" idx="18"/>
          </p:nvPr>
        </p:nvSpPr>
        <p:spPr>
          <a:xfrm>
            <a:off x="501652" y="1700214"/>
            <a:ext cx="11188699" cy="357187"/>
          </a:xfrm>
        </p:spPr>
        <p:txBody>
          <a:bodyPr/>
          <a:lstStyle/>
          <a:p>
            <a:pPr lvl="0"/>
            <a:r>
              <a:rPr lang="en-US" noProof="0"/>
              <a:t>Click to edit Master text styles</a:t>
            </a:r>
          </a:p>
        </p:txBody>
      </p:sp>
      <p:sp>
        <p:nvSpPr>
          <p:cNvPr id="19" name="Text Placeholder 7"/>
          <p:cNvSpPr>
            <a:spLocks noGrp="1"/>
          </p:cNvSpPr>
          <p:nvPr>
            <p:ph type="body" sz="quarter" idx="23"/>
          </p:nvPr>
        </p:nvSpPr>
        <p:spPr>
          <a:xfrm>
            <a:off x="501651" y="6121014"/>
            <a:ext cx="11188700" cy="260737"/>
          </a:xfrm>
        </p:spPr>
        <p:txBody>
          <a:bodyPr>
            <a:normAutofit/>
          </a:bodyPr>
          <a:lstStyle>
            <a:lvl1pPr>
              <a:spcAft>
                <a:spcPts val="0"/>
              </a:spcAft>
              <a:defRPr sz="900"/>
            </a:lvl1pPr>
          </a:lstStyle>
          <a:p>
            <a:pPr lvl="0"/>
            <a:r>
              <a:rPr lang="en-US"/>
              <a:t>Click to edit Master text styles</a:t>
            </a:r>
          </a:p>
        </p:txBody>
      </p:sp>
    </p:spTree>
    <p:extLst>
      <p:ext uri="{BB962C8B-B14F-4D97-AF65-F5344CB8AC3E}">
        <p14:creationId xmlns:p14="http://schemas.microsoft.com/office/powerpoint/2010/main" val="240711293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1"/>
            </p:custDataLst>
            <p:extLst>
              <p:ext uri="{D42A27DB-BD31-4B8C-83A1-F6EECF244321}">
                <p14:modId xmlns:p14="http://schemas.microsoft.com/office/powerpoint/2010/main" val="75063384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2" imgW="270" imgH="270" progId="TCLayout.ActiveDocument.1">
                  <p:embed/>
                </p:oleObj>
              </mc:Choice>
              <mc:Fallback>
                <p:oleObj name="think-cell Slide" r:id="rId32" imgW="270" imgH="270" progId="TCLayout.ActiveDocument.1">
                  <p:embed/>
                  <p:pic>
                    <p:nvPicPr>
                      <p:cNvPr id="4" name="Object 3" hidden="1"/>
                      <p:cNvPicPr/>
                      <p:nvPr/>
                    </p:nvPicPr>
                    <p:blipFill>
                      <a:blip r:embed="rId33"/>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501651" y="317501"/>
            <a:ext cx="11188700" cy="309820"/>
          </a:xfrm>
          <a:prstGeom prst="rect">
            <a:avLst/>
          </a:prstGeom>
        </p:spPr>
        <p:txBody>
          <a:bodyPr vert="horz" lIns="0" tIns="0" rIns="0" bIns="0" rtlCol="0" anchor="t" anchorCtr="0">
            <a:noAutofit/>
          </a:bodyPr>
          <a:lstStyle/>
          <a:p>
            <a:r>
              <a:rPr lang="en-US" noProof="0"/>
              <a:t>Click to edit Master title style</a:t>
            </a:r>
          </a:p>
        </p:txBody>
      </p:sp>
      <p:sp>
        <p:nvSpPr>
          <p:cNvPr id="19" name="Text Placeholder 18"/>
          <p:cNvSpPr>
            <a:spLocks noGrp="1"/>
          </p:cNvSpPr>
          <p:nvPr>
            <p:ph type="body" idx="1"/>
          </p:nvPr>
        </p:nvSpPr>
        <p:spPr>
          <a:xfrm>
            <a:off x="501650" y="1665289"/>
            <a:ext cx="11188700" cy="4716462"/>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Rectangle 4">
            <a:extLst>
              <a:ext uri="{FF2B5EF4-FFF2-40B4-BE49-F238E27FC236}">
                <a16:creationId xmlns:a16="http://schemas.microsoft.com/office/drawing/2014/main" id="{4A4AD090-7E96-2217-0660-8878CED876D8}"/>
              </a:ext>
            </a:extLst>
          </p:cNvPr>
          <p:cNvSpPr/>
          <p:nvPr userDrawn="1"/>
        </p:nvSpPr>
        <p:spPr>
          <a:xfrm>
            <a:off x="469900" y="6539022"/>
            <a:ext cx="7609840" cy="230832"/>
          </a:xfrm>
          <a:prstGeom prst="rect">
            <a:avLst/>
          </a:prstGeom>
        </p:spPr>
        <p:txBody>
          <a:bodyPr wrap="square">
            <a:spAutoFit/>
          </a:bodyPr>
          <a:lstStyle/>
          <a:p>
            <a:pPr marL="0" indent="0">
              <a:spcBef>
                <a:spcPts val="590"/>
              </a:spcBef>
              <a:buSzPct val="100000"/>
              <a:buFont typeface="Arial"/>
              <a:buNone/>
            </a:pPr>
            <a:r>
              <a:rPr lang="en-US" sz="900" noProof="0">
                <a:solidFill>
                  <a:schemeClr val="tx1"/>
                </a:solidFill>
                <a:latin typeface="Calibri Light" panose="020F0302020204030204" pitchFamily="34" charset="0"/>
                <a:cs typeface="Calibri Light" panose="020F0302020204030204" pitchFamily="34" charset="0"/>
              </a:rPr>
              <a:t>© 2024 Deloitte Central Mediterranean. All rights reserved.</a:t>
            </a:r>
          </a:p>
        </p:txBody>
      </p:sp>
      <p:sp>
        <p:nvSpPr>
          <p:cNvPr id="6" name="Slide Number Placeholder 99">
            <a:extLst>
              <a:ext uri="{FF2B5EF4-FFF2-40B4-BE49-F238E27FC236}">
                <a16:creationId xmlns:a16="http://schemas.microsoft.com/office/drawing/2014/main" id="{CE7705AB-F5C7-7AD3-1FA5-69615B1CAE02}"/>
              </a:ext>
            </a:extLst>
          </p:cNvPr>
          <p:cNvSpPr txBox="1">
            <a:spLocks/>
          </p:cNvSpPr>
          <p:nvPr userDrawn="1"/>
        </p:nvSpPr>
        <p:spPr>
          <a:xfrm>
            <a:off x="11050954" y="6539022"/>
            <a:ext cx="413327" cy="230832"/>
          </a:xfrm>
          <a:prstGeom prst="rect">
            <a:avLst/>
          </a:prstGeom>
        </p:spPr>
        <p:txBody>
          <a:bodyPr wrap="square">
            <a:spAutoFit/>
          </a:bodyPr>
          <a:lstStyle>
            <a:defPPr>
              <a:defRPr lang="en-US"/>
            </a:defPPr>
            <a:lvl1pPr indent="0" algn="r">
              <a:spcBef>
                <a:spcPts val="590"/>
              </a:spcBef>
              <a:buSzPct val="100000"/>
              <a:buFont typeface="Arial"/>
              <a:buNone/>
              <a:defRPr sz="900">
                <a:latin typeface="Calibri Light" panose="020F0302020204030204" pitchFamily="34" charset="0"/>
                <a:cs typeface="Calibri Light" panose="020F0302020204030204" pitchFamily="34" charset="0"/>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0"/>
            <a:fld id="{227EA41E-CA19-4903-89C4-FE72D36078A9}" type="slidenum">
              <a:rPr lang="en-US" smtClean="0">
                <a:solidFill>
                  <a:schemeClr val="tx1"/>
                </a:solidFill>
              </a:rPr>
              <a:pPr lvl="0"/>
              <a:t>‹#›</a:t>
            </a:fld>
            <a:endParaRPr lang="en-US">
              <a:solidFill>
                <a:schemeClr val="tx1"/>
              </a:solidFill>
            </a:endParaRPr>
          </a:p>
        </p:txBody>
      </p:sp>
      <p:sp>
        <p:nvSpPr>
          <p:cNvPr id="7" name="Rectangle 6">
            <a:extLst>
              <a:ext uri="{FF2B5EF4-FFF2-40B4-BE49-F238E27FC236}">
                <a16:creationId xmlns:a16="http://schemas.microsoft.com/office/drawing/2014/main" id="{592E438F-696A-FFC0-B299-7105BFE8CE63}"/>
              </a:ext>
            </a:extLst>
          </p:cNvPr>
          <p:cNvSpPr/>
          <p:nvPr userDrawn="1"/>
        </p:nvSpPr>
        <p:spPr>
          <a:xfrm>
            <a:off x="7159925" y="6528862"/>
            <a:ext cx="3891029" cy="230832"/>
          </a:xfrm>
          <a:prstGeom prst="rect">
            <a:avLst/>
          </a:prstGeom>
        </p:spPr>
        <p:txBody>
          <a:bodyPr wrap="square">
            <a:spAutoFit/>
          </a:bodyPr>
          <a:lstStyle/>
          <a:p>
            <a:pPr marL="0" indent="0" algn="r">
              <a:spcBef>
                <a:spcPts val="590"/>
              </a:spcBef>
              <a:buSzPct val="100000"/>
              <a:buFont typeface="Arial"/>
              <a:buNone/>
            </a:pPr>
            <a:r>
              <a:rPr lang="el-GR" sz="900" noProof="0">
                <a:solidFill>
                  <a:schemeClr val="tx1"/>
                </a:solidFill>
                <a:latin typeface="Calibri Light" panose="020F0302020204030204" pitchFamily="34" charset="0"/>
                <a:cs typeface="Calibri Light" panose="020F0302020204030204" pitchFamily="34" charset="0"/>
              </a:rPr>
              <a:t>ΑΠΟΛΛΩΝ-ΔΕΛΦΟΙ ΒΟΤΑΝΙΚΟΣ ΚΗΠΟΣ</a:t>
            </a:r>
            <a:r>
              <a:rPr lang="en-US" sz="900" noProof="0">
                <a:solidFill>
                  <a:schemeClr val="tx1"/>
                </a:solidFill>
                <a:latin typeface="Calibri Light" panose="020F0302020204030204" pitchFamily="34" charset="0"/>
                <a:cs typeface="Calibri Light" panose="020F0302020204030204" pitchFamily="34" charset="0"/>
              </a:rPr>
              <a:t> | </a:t>
            </a:r>
            <a:r>
              <a:rPr lang="el-GR" sz="900" noProof="0">
                <a:solidFill>
                  <a:schemeClr val="tx1"/>
                </a:solidFill>
                <a:latin typeface="Calibri Light" panose="020F0302020204030204" pitchFamily="34" charset="0"/>
                <a:cs typeface="Calibri Light" panose="020F0302020204030204" pitchFamily="34" charset="0"/>
              </a:rPr>
              <a:t>Απολογιστική Έκθεση των δράσεων</a:t>
            </a:r>
            <a:endParaRPr lang="en-US" sz="900" noProof="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8843315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3" r:id="rId28"/>
    <p:sldLayoutId id="2147483753" r:id="rId29"/>
  </p:sldLayoutIdLst>
  <p:transition>
    <p:fade/>
  </p:transition>
  <p:txStyles>
    <p:title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4">
          <p15:clr>
            <a:srgbClr val="F26B43"/>
          </p15:clr>
        </p15:guide>
        <p15:guide id="2" orient="horz" pos="2160">
          <p15:clr>
            <a:srgbClr val="F26B43"/>
          </p15:clr>
        </p15:guide>
        <p15:guide id="3" orient="horz" pos="4020">
          <p15:clr>
            <a:srgbClr val="F26B43"/>
          </p15:clr>
        </p15:guide>
        <p15:guide id="4" pos="237">
          <p15:clr>
            <a:srgbClr val="F26B43"/>
          </p15:clr>
        </p15:guide>
        <p15:guide id="5" pos="5523">
          <p15:clr>
            <a:srgbClr val="F26B43"/>
          </p15:clr>
        </p15:guide>
        <p15:guide id="6" orient="horz" pos="1071">
          <p15:clr>
            <a:srgbClr val="F26B43"/>
          </p15:clr>
        </p15:guide>
        <p15:guide id="7" orient="horz" pos="200">
          <p15:clr>
            <a:srgbClr val="F26B43"/>
          </p15:clr>
        </p15:guide>
        <p15:guide id="8" orient="horz" pos="4080">
          <p15:clr>
            <a:srgbClr val="F26B43"/>
          </p15:clr>
        </p15:guide>
        <p15:guide id="10" pos="3721">
          <p15:clr>
            <a:srgbClr val="F26B43"/>
          </p15:clr>
        </p15:guide>
        <p15:guide id="11" orient="horz" pos="236">
          <p15:clr>
            <a:srgbClr val="F26B43"/>
          </p15:clr>
        </p15:guide>
        <p15:guide id="12" pos="1022">
          <p15:clr>
            <a:srgbClr val="F26B43"/>
          </p15:clr>
        </p15:guide>
        <p15:guide id="13" pos="1137">
          <p15:clr>
            <a:srgbClr val="F26B43"/>
          </p15:clr>
        </p15:guide>
        <p15:guide id="14" pos="1920">
          <p15:clr>
            <a:srgbClr val="F26B43"/>
          </p15:clr>
        </p15:guide>
        <p15:guide id="15" pos="2033">
          <p15:clr>
            <a:srgbClr val="F26B43"/>
          </p15:clr>
        </p15:guide>
        <p15:guide id="16" pos="4620">
          <p15:clr>
            <a:srgbClr val="F26B43"/>
          </p15:clr>
        </p15:guide>
        <p15:guide id="17" pos="2823">
          <p15:clr>
            <a:srgbClr val="F26B43"/>
          </p15:clr>
        </p15:guide>
        <p15:guide id="18" pos="2937">
          <p15:clr>
            <a:srgbClr val="F26B43"/>
          </p15:clr>
        </p15:guide>
        <p15:guide id="19" pos="2880">
          <p15:clr>
            <a:srgbClr val="F26B43"/>
          </p15:clr>
        </p15:guide>
        <p15:guide id="20" pos="4734">
          <p15:clr>
            <a:srgbClr val="F26B43"/>
          </p15:clr>
        </p15:guide>
        <p15:guide id="21" orient="horz" pos="1049">
          <p15:clr>
            <a:srgbClr val="F26B43"/>
          </p15:clr>
        </p15:guide>
        <p15:guide id="22" orient="horz" pos="6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7.xml"/><Relationship Id="rId5" Type="http://schemas.openxmlformats.org/officeDocument/2006/relationships/image" Target="../media/image13.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7.xml"/><Relationship Id="rId5" Type="http://schemas.openxmlformats.org/officeDocument/2006/relationships/image" Target="../media/image31.sv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7.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3.xml"/><Relationship Id="rId7" Type="http://schemas.openxmlformats.org/officeDocument/2006/relationships/slide" Target="slide9.xml"/><Relationship Id="rId12"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slide" Target="slide7.xml"/><Relationship Id="rId11" Type="http://schemas.openxmlformats.org/officeDocument/2006/relationships/slide" Target="slide15.xml"/><Relationship Id="rId5" Type="http://schemas.openxmlformats.org/officeDocument/2006/relationships/slide" Target="slide6.xml"/><Relationship Id="rId10"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hyperlink" Target="https://delphibotanicgarden.gr/"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notesSlide" Target="../notesSlides/notesSlide5.xml"/><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2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7.sv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5.svg"/></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microsoft.com/office/2018/10/relationships/comments" Target="../comments/modernComment_59A_8766313A.xml"/><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275D1FDA-AB71-FBFE-D77E-6CEF5176BD17}"/>
              </a:ext>
            </a:extLst>
          </p:cNvPr>
          <p:cNvPicPr>
            <a:picLocks noGrp="1" noChangeAspect="1"/>
          </p:cNvPicPr>
          <p:nvPr>
            <p:ph type="pic" sz="quarter" idx="11"/>
          </p:nvPr>
        </p:nvPicPr>
        <p:blipFill>
          <a:blip r:embed="rId3"/>
          <a:srcRect t="37" b="37"/>
          <a:stretch/>
        </p:blipFill>
        <p:spPr>
          <a:xfrm>
            <a:off x="3695236" y="836990"/>
            <a:ext cx="4804174" cy="4800600"/>
          </a:xfrm>
        </p:spPr>
      </p:pic>
      <p:grpSp>
        <p:nvGrpSpPr>
          <p:cNvPr id="3" name="Group 2">
            <a:extLst>
              <a:ext uri="{FF2B5EF4-FFF2-40B4-BE49-F238E27FC236}">
                <a16:creationId xmlns:a16="http://schemas.microsoft.com/office/drawing/2014/main" id="{129206DE-5517-A17C-114F-460093389EAA}"/>
              </a:ext>
            </a:extLst>
          </p:cNvPr>
          <p:cNvGrpSpPr/>
          <p:nvPr/>
        </p:nvGrpSpPr>
        <p:grpSpPr>
          <a:xfrm>
            <a:off x="10850736" y="5865386"/>
            <a:ext cx="887351" cy="786173"/>
            <a:chOff x="10850736" y="5865386"/>
            <a:chExt cx="887351" cy="786173"/>
          </a:xfrm>
        </p:grpSpPr>
        <p:pic>
          <p:nvPicPr>
            <p:cNvPr id="4" name="Picture 3">
              <a:extLst>
                <a:ext uri="{FF2B5EF4-FFF2-40B4-BE49-F238E27FC236}">
                  <a16:creationId xmlns:a16="http://schemas.microsoft.com/office/drawing/2014/main" id="{F60B98C0-3088-7CA5-9150-0E6840AA7B7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048298" y="5865386"/>
              <a:ext cx="689789" cy="786173"/>
            </a:xfrm>
            <a:custGeom>
              <a:avLst/>
              <a:gdLst>
                <a:gd name="connsiteX0" fmla="*/ -247 w 689789"/>
                <a:gd name="connsiteY0" fmla="*/ -347 h 786173"/>
                <a:gd name="connsiteX1" fmla="*/ 689543 w 689789"/>
                <a:gd name="connsiteY1" fmla="*/ -347 h 786173"/>
                <a:gd name="connsiteX2" fmla="*/ 689543 w 689789"/>
                <a:gd name="connsiteY2" fmla="*/ 785827 h 786173"/>
                <a:gd name="connsiteX3" fmla="*/ -247 w 689789"/>
                <a:gd name="connsiteY3" fmla="*/ 785827 h 786173"/>
              </a:gdLst>
              <a:ahLst/>
              <a:cxnLst>
                <a:cxn ang="0">
                  <a:pos x="connsiteX0" y="connsiteY0"/>
                </a:cxn>
                <a:cxn ang="0">
                  <a:pos x="connsiteX1" y="connsiteY1"/>
                </a:cxn>
                <a:cxn ang="0">
                  <a:pos x="connsiteX2" y="connsiteY2"/>
                </a:cxn>
                <a:cxn ang="0">
                  <a:pos x="connsiteX3" y="connsiteY3"/>
                </a:cxn>
              </a:cxnLst>
              <a:rect l="l" t="t" r="r" b="b"/>
              <a:pathLst>
                <a:path w="689789" h="786173">
                  <a:moveTo>
                    <a:pt x="-247" y="-347"/>
                  </a:moveTo>
                  <a:lnTo>
                    <a:pt x="689543" y="-347"/>
                  </a:lnTo>
                  <a:lnTo>
                    <a:pt x="689543" y="785827"/>
                  </a:lnTo>
                  <a:lnTo>
                    <a:pt x="-247" y="785827"/>
                  </a:lnTo>
                  <a:close/>
                </a:path>
              </a:pathLst>
            </a:custGeom>
          </p:spPr>
        </p:pic>
        <p:grpSp>
          <p:nvGrpSpPr>
            <p:cNvPr id="6" name="Graphic 24">
              <a:extLst>
                <a:ext uri="{FF2B5EF4-FFF2-40B4-BE49-F238E27FC236}">
                  <a16:creationId xmlns:a16="http://schemas.microsoft.com/office/drawing/2014/main" id="{F200B50D-4D2B-E69A-B146-9AEB513104AC}"/>
                </a:ext>
              </a:extLst>
            </p:cNvPr>
            <p:cNvGrpSpPr/>
            <p:nvPr/>
          </p:nvGrpSpPr>
          <p:grpSpPr>
            <a:xfrm>
              <a:off x="10850736" y="6066452"/>
              <a:ext cx="740618" cy="318221"/>
              <a:chOff x="10850736" y="6066452"/>
              <a:chExt cx="740618" cy="318221"/>
            </a:xfrm>
            <a:solidFill>
              <a:schemeClr val="tx1"/>
            </a:solidFill>
          </p:grpSpPr>
          <p:sp>
            <p:nvSpPr>
              <p:cNvPr id="20" name="Freeform: Shape 19">
                <a:extLst>
                  <a:ext uri="{FF2B5EF4-FFF2-40B4-BE49-F238E27FC236}">
                    <a16:creationId xmlns:a16="http://schemas.microsoft.com/office/drawing/2014/main" id="{1A8FB4E1-6EB5-7C34-B290-3CB7F5E5B585}"/>
                  </a:ext>
                </a:extLst>
              </p:cNvPr>
              <p:cNvSpPr/>
              <p:nvPr/>
            </p:nvSpPr>
            <p:spPr>
              <a:xfrm>
                <a:off x="10850736" y="6067681"/>
                <a:ext cx="94585" cy="83106"/>
              </a:xfrm>
              <a:custGeom>
                <a:avLst/>
                <a:gdLst>
                  <a:gd name="connsiteX0" fmla="*/ 36204 w 94585"/>
                  <a:gd name="connsiteY0" fmla="*/ 83077 h 83106"/>
                  <a:gd name="connsiteX1" fmla="*/ 19211 w 94585"/>
                  <a:gd name="connsiteY1" fmla="*/ 23227 h 83106"/>
                  <a:gd name="connsiteX2" fmla="*/ 18701 w 94585"/>
                  <a:gd name="connsiteY2" fmla="*/ 23227 h 83106"/>
                  <a:gd name="connsiteX3" fmla="*/ 19900 w 94585"/>
                  <a:gd name="connsiteY3" fmla="*/ 46993 h 83106"/>
                  <a:gd name="connsiteX4" fmla="*/ 19900 w 94585"/>
                  <a:gd name="connsiteY4" fmla="*/ 83077 h 83106"/>
                  <a:gd name="connsiteX5" fmla="*/ 0 w 94585"/>
                  <a:gd name="connsiteY5" fmla="*/ 83077 h 83106"/>
                  <a:gd name="connsiteX6" fmla="*/ 0 w 94585"/>
                  <a:gd name="connsiteY6" fmla="*/ 0 h 83106"/>
                  <a:gd name="connsiteX7" fmla="*/ 29880 w 94585"/>
                  <a:gd name="connsiteY7" fmla="*/ 0 h 83106"/>
                  <a:gd name="connsiteX8" fmla="*/ 47203 w 94585"/>
                  <a:gd name="connsiteY8" fmla="*/ 58981 h 83106"/>
                  <a:gd name="connsiteX9" fmla="*/ 47652 w 94585"/>
                  <a:gd name="connsiteY9" fmla="*/ 58981 h 83106"/>
                  <a:gd name="connsiteX10" fmla="*/ 64645 w 94585"/>
                  <a:gd name="connsiteY10" fmla="*/ 0 h 83106"/>
                  <a:gd name="connsiteX11" fmla="*/ 94585 w 94585"/>
                  <a:gd name="connsiteY11" fmla="*/ 0 h 83106"/>
                  <a:gd name="connsiteX12" fmla="*/ 94585 w 94585"/>
                  <a:gd name="connsiteY12" fmla="*/ 83077 h 83106"/>
                  <a:gd name="connsiteX13" fmla="*/ 73966 w 94585"/>
                  <a:gd name="connsiteY13" fmla="*/ 83077 h 83106"/>
                  <a:gd name="connsiteX14" fmla="*/ 73966 w 94585"/>
                  <a:gd name="connsiteY14" fmla="*/ 46663 h 83106"/>
                  <a:gd name="connsiteX15" fmla="*/ 74056 w 94585"/>
                  <a:gd name="connsiteY15" fmla="*/ 40370 h 83106"/>
                  <a:gd name="connsiteX16" fmla="*/ 74835 w 94585"/>
                  <a:gd name="connsiteY16" fmla="*/ 23377 h 83106"/>
                  <a:gd name="connsiteX17" fmla="*/ 74326 w 94585"/>
                  <a:gd name="connsiteY17" fmla="*/ 23377 h 83106"/>
                  <a:gd name="connsiteX18" fmla="*/ 57572 w 94585"/>
                  <a:gd name="connsiteY18" fmla="*/ 83107 h 83106"/>
                  <a:gd name="connsiteX19" fmla="*/ 36204 w 94585"/>
                  <a:gd name="connsiteY19" fmla="*/ 83107 h 8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4585" h="83106">
                    <a:moveTo>
                      <a:pt x="36204" y="83077"/>
                    </a:moveTo>
                    <a:lnTo>
                      <a:pt x="19211" y="23227"/>
                    </a:lnTo>
                    <a:lnTo>
                      <a:pt x="18701" y="23227"/>
                    </a:lnTo>
                    <a:cubicBezTo>
                      <a:pt x="19510" y="33417"/>
                      <a:pt x="19900" y="41329"/>
                      <a:pt x="19900" y="46993"/>
                    </a:cubicBezTo>
                    <a:lnTo>
                      <a:pt x="19900" y="83077"/>
                    </a:lnTo>
                    <a:lnTo>
                      <a:pt x="0" y="83077"/>
                    </a:lnTo>
                    <a:lnTo>
                      <a:pt x="0" y="0"/>
                    </a:lnTo>
                    <a:lnTo>
                      <a:pt x="29880" y="0"/>
                    </a:lnTo>
                    <a:lnTo>
                      <a:pt x="47203" y="58981"/>
                    </a:lnTo>
                    <a:lnTo>
                      <a:pt x="47652" y="58981"/>
                    </a:lnTo>
                    <a:lnTo>
                      <a:pt x="64645" y="0"/>
                    </a:lnTo>
                    <a:lnTo>
                      <a:pt x="94585" y="0"/>
                    </a:lnTo>
                    <a:lnTo>
                      <a:pt x="94585" y="83077"/>
                    </a:lnTo>
                    <a:lnTo>
                      <a:pt x="73966" y="83077"/>
                    </a:lnTo>
                    <a:lnTo>
                      <a:pt x="73966" y="46663"/>
                    </a:lnTo>
                    <a:cubicBezTo>
                      <a:pt x="73966" y="44775"/>
                      <a:pt x="73996" y="42677"/>
                      <a:pt x="74056" y="40370"/>
                    </a:cubicBezTo>
                    <a:cubicBezTo>
                      <a:pt x="74116" y="38062"/>
                      <a:pt x="74356" y="32398"/>
                      <a:pt x="74835" y="23377"/>
                    </a:cubicBezTo>
                    <a:lnTo>
                      <a:pt x="74326" y="23377"/>
                    </a:lnTo>
                    <a:lnTo>
                      <a:pt x="57572" y="83107"/>
                    </a:lnTo>
                    <a:lnTo>
                      <a:pt x="36204" y="83107"/>
                    </a:lnTo>
                    <a:close/>
                  </a:path>
                </a:pathLst>
              </a:custGeom>
              <a:grpFill/>
              <a:ln w="2977"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BE9C2543-6697-D85F-F09A-505F61112F10}"/>
                  </a:ext>
                </a:extLst>
              </p:cNvPr>
              <p:cNvSpPr/>
              <p:nvPr/>
            </p:nvSpPr>
            <p:spPr>
              <a:xfrm>
                <a:off x="10951794" y="6067351"/>
                <a:ext cx="84485" cy="83406"/>
              </a:xfrm>
              <a:custGeom>
                <a:avLst/>
                <a:gdLst>
                  <a:gd name="connsiteX0" fmla="*/ 59970 w 84485"/>
                  <a:gd name="connsiteY0" fmla="*/ 83407 h 83406"/>
                  <a:gd name="connsiteX1" fmla="*/ 55864 w 84485"/>
                  <a:gd name="connsiteY1" fmla="*/ 67822 h 83406"/>
                  <a:gd name="connsiteX2" fmla="*/ 28861 w 84485"/>
                  <a:gd name="connsiteY2" fmla="*/ 67822 h 83406"/>
                  <a:gd name="connsiteX3" fmla="*/ 24665 w 84485"/>
                  <a:gd name="connsiteY3" fmla="*/ 83407 h 83406"/>
                  <a:gd name="connsiteX4" fmla="*/ 0 w 84485"/>
                  <a:gd name="connsiteY4" fmla="*/ 83407 h 83406"/>
                  <a:gd name="connsiteX5" fmla="*/ 27093 w 84485"/>
                  <a:gd name="connsiteY5" fmla="*/ 0 h 83406"/>
                  <a:gd name="connsiteX6" fmla="*/ 57033 w 84485"/>
                  <a:gd name="connsiteY6" fmla="*/ 0 h 83406"/>
                  <a:gd name="connsiteX7" fmla="*/ 84485 w 84485"/>
                  <a:gd name="connsiteY7" fmla="*/ 83407 h 83406"/>
                  <a:gd name="connsiteX8" fmla="*/ 59970 w 84485"/>
                  <a:gd name="connsiteY8" fmla="*/ 83407 h 83406"/>
                  <a:gd name="connsiteX9" fmla="*/ 51219 w 84485"/>
                  <a:gd name="connsiteY9" fmla="*/ 49421 h 83406"/>
                  <a:gd name="connsiteX10" fmla="*/ 47652 w 84485"/>
                  <a:gd name="connsiteY10" fmla="*/ 35784 h 83406"/>
                  <a:gd name="connsiteX11" fmla="*/ 44625 w 84485"/>
                  <a:gd name="connsiteY11" fmla="*/ 24006 h 83406"/>
                  <a:gd name="connsiteX12" fmla="*/ 42258 w 84485"/>
                  <a:gd name="connsiteY12" fmla="*/ 13666 h 83406"/>
                  <a:gd name="connsiteX13" fmla="*/ 40250 w 84485"/>
                  <a:gd name="connsiteY13" fmla="*/ 23227 h 83406"/>
                  <a:gd name="connsiteX14" fmla="*/ 33566 w 84485"/>
                  <a:gd name="connsiteY14" fmla="*/ 49421 h 83406"/>
                  <a:gd name="connsiteX15" fmla="*/ 51219 w 84485"/>
                  <a:gd name="connsiteY15" fmla="*/ 49421 h 8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485" h="83406">
                    <a:moveTo>
                      <a:pt x="59970" y="83407"/>
                    </a:moveTo>
                    <a:lnTo>
                      <a:pt x="55864" y="67822"/>
                    </a:lnTo>
                    <a:lnTo>
                      <a:pt x="28861" y="67822"/>
                    </a:lnTo>
                    <a:lnTo>
                      <a:pt x="24665" y="83407"/>
                    </a:lnTo>
                    <a:lnTo>
                      <a:pt x="0" y="83407"/>
                    </a:lnTo>
                    <a:lnTo>
                      <a:pt x="27093" y="0"/>
                    </a:lnTo>
                    <a:lnTo>
                      <a:pt x="57033" y="0"/>
                    </a:lnTo>
                    <a:lnTo>
                      <a:pt x="84485" y="83407"/>
                    </a:lnTo>
                    <a:lnTo>
                      <a:pt x="59970" y="83407"/>
                    </a:lnTo>
                    <a:close/>
                    <a:moveTo>
                      <a:pt x="51219" y="49421"/>
                    </a:moveTo>
                    <a:lnTo>
                      <a:pt x="47652" y="35784"/>
                    </a:lnTo>
                    <a:cubicBezTo>
                      <a:pt x="46813" y="32757"/>
                      <a:pt x="45794" y="28831"/>
                      <a:pt x="44625" y="24006"/>
                    </a:cubicBezTo>
                    <a:cubicBezTo>
                      <a:pt x="43427" y="19211"/>
                      <a:pt x="42647" y="15734"/>
                      <a:pt x="42258" y="13666"/>
                    </a:cubicBezTo>
                    <a:cubicBezTo>
                      <a:pt x="41928" y="15584"/>
                      <a:pt x="41239" y="18791"/>
                      <a:pt x="40250" y="23227"/>
                    </a:cubicBezTo>
                    <a:cubicBezTo>
                      <a:pt x="39231" y="27662"/>
                      <a:pt x="37013" y="36384"/>
                      <a:pt x="33566" y="49421"/>
                    </a:cubicBezTo>
                    <a:lnTo>
                      <a:pt x="51219" y="49421"/>
                    </a:lnTo>
                    <a:close/>
                  </a:path>
                </a:pathLst>
              </a:custGeom>
              <a:grpFill/>
              <a:ln w="2977"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9A41ABDE-C634-6B92-5CD3-3E961B050F66}"/>
                  </a:ext>
                </a:extLst>
              </p:cNvPr>
              <p:cNvSpPr/>
              <p:nvPr/>
            </p:nvSpPr>
            <p:spPr>
              <a:xfrm>
                <a:off x="11042753" y="6067681"/>
                <a:ext cx="71418" cy="83076"/>
              </a:xfrm>
              <a:custGeom>
                <a:avLst/>
                <a:gdLst>
                  <a:gd name="connsiteX0" fmla="*/ 70999 w 71418"/>
                  <a:gd name="connsiteY0" fmla="*/ 83077 h 83076"/>
                  <a:gd name="connsiteX1" fmla="*/ 45644 w 71418"/>
                  <a:gd name="connsiteY1" fmla="*/ 83077 h 83076"/>
                  <a:gd name="connsiteX2" fmla="*/ 29221 w 71418"/>
                  <a:gd name="connsiteY2" fmla="*/ 51309 h 83076"/>
                  <a:gd name="connsiteX3" fmla="*/ 22567 w 71418"/>
                  <a:gd name="connsiteY3" fmla="*/ 55295 h 83076"/>
                  <a:gd name="connsiteX4" fmla="*/ 22567 w 71418"/>
                  <a:gd name="connsiteY4" fmla="*/ 83077 h 83076"/>
                  <a:gd name="connsiteX5" fmla="*/ 0 w 71418"/>
                  <a:gd name="connsiteY5" fmla="*/ 83077 h 83076"/>
                  <a:gd name="connsiteX6" fmla="*/ 0 w 71418"/>
                  <a:gd name="connsiteY6" fmla="*/ 0 h 83076"/>
                  <a:gd name="connsiteX7" fmla="*/ 22567 w 71418"/>
                  <a:gd name="connsiteY7" fmla="*/ 0 h 83076"/>
                  <a:gd name="connsiteX8" fmla="*/ 22567 w 71418"/>
                  <a:gd name="connsiteY8" fmla="*/ 36084 h 83076"/>
                  <a:gd name="connsiteX9" fmla="*/ 29431 w 71418"/>
                  <a:gd name="connsiteY9" fmla="*/ 25445 h 83076"/>
                  <a:gd name="connsiteX10" fmla="*/ 46873 w 71418"/>
                  <a:gd name="connsiteY10" fmla="*/ 0 h 83076"/>
                  <a:gd name="connsiteX11" fmla="*/ 71418 w 71418"/>
                  <a:gd name="connsiteY11" fmla="*/ 0 h 83076"/>
                  <a:gd name="connsiteX12" fmla="*/ 45225 w 71418"/>
                  <a:gd name="connsiteY12" fmla="*/ 37223 h 83076"/>
                  <a:gd name="connsiteX13" fmla="*/ 70999 w 71418"/>
                  <a:gd name="connsiteY13" fmla="*/ 83077 h 8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418" h="83076">
                    <a:moveTo>
                      <a:pt x="70999" y="83077"/>
                    </a:moveTo>
                    <a:lnTo>
                      <a:pt x="45644" y="83077"/>
                    </a:lnTo>
                    <a:lnTo>
                      <a:pt x="29221" y="51309"/>
                    </a:lnTo>
                    <a:lnTo>
                      <a:pt x="22567" y="55295"/>
                    </a:lnTo>
                    <a:lnTo>
                      <a:pt x="22567" y="83077"/>
                    </a:lnTo>
                    <a:lnTo>
                      <a:pt x="0" y="83077"/>
                    </a:lnTo>
                    <a:lnTo>
                      <a:pt x="0" y="0"/>
                    </a:lnTo>
                    <a:lnTo>
                      <a:pt x="22567" y="0"/>
                    </a:lnTo>
                    <a:lnTo>
                      <a:pt x="22567" y="36084"/>
                    </a:lnTo>
                    <a:cubicBezTo>
                      <a:pt x="23706" y="33836"/>
                      <a:pt x="25984" y="30300"/>
                      <a:pt x="29431" y="25445"/>
                    </a:cubicBezTo>
                    <a:lnTo>
                      <a:pt x="46873" y="0"/>
                    </a:lnTo>
                    <a:lnTo>
                      <a:pt x="71418" y="0"/>
                    </a:lnTo>
                    <a:lnTo>
                      <a:pt x="45225" y="37223"/>
                    </a:lnTo>
                    <a:lnTo>
                      <a:pt x="70999" y="83077"/>
                    </a:lnTo>
                    <a:close/>
                  </a:path>
                </a:pathLst>
              </a:custGeom>
              <a:grpFill/>
              <a:ln w="2977"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B29E353-E19A-6E81-4A09-01EB5A92A8DD}"/>
                  </a:ext>
                </a:extLst>
              </p:cNvPr>
              <p:cNvSpPr/>
              <p:nvPr/>
            </p:nvSpPr>
            <p:spPr>
              <a:xfrm>
                <a:off x="11120436" y="6067681"/>
                <a:ext cx="22567" cy="83076"/>
              </a:xfrm>
              <a:custGeom>
                <a:avLst/>
                <a:gdLst>
                  <a:gd name="connsiteX0" fmla="*/ 0 w 22567"/>
                  <a:gd name="connsiteY0" fmla="*/ 83077 h 83076"/>
                  <a:gd name="connsiteX1" fmla="*/ 0 w 22567"/>
                  <a:gd name="connsiteY1" fmla="*/ 0 h 83076"/>
                  <a:gd name="connsiteX2" fmla="*/ 22567 w 22567"/>
                  <a:gd name="connsiteY2" fmla="*/ 0 h 83076"/>
                  <a:gd name="connsiteX3" fmla="*/ 22567 w 22567"/>
                  <a:gd name="connsiteY3" fmla="*/ 83077 h 83076"/>
                  <a:gd name="connsiteX4" fmla="*/ 0 w 22567"/>
                  <a:gd name="connsiteY4" fmla="*/ 83077 h 83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67" h="83076">
                    <a:moveTo>
                      <a:pt x="0" y="83077"/>
                    </a:moveTo>
                    <a:lnTo>
                      <a:pt x="0" y="0"/>
                    </a:lnTo>
                    <a:lnTo>
                      <a:pt x="22567" y="0"/>
                    </a:lnTo>
                    <a:lnTo>
                      <a:pt x="22567" y="83077"/>
                    </a:lnTo>
                    <a:lnTo>
                      <a:pt x="0" y="83077"/>
                    </a:lnTo>
                    <a:close/>
                  </a:path>
                </a:pathLst>
              </a:custGeom>
              <a:grpFill/>
              <a:ln w="2977"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EA94B479-6F01-C368-1AE4-2E69585A072C}"/>
                  </a:ext>
                </a:extLst>
              </p:cNvPr>
              <p:cNvSpPr/>
              <p:nvPr/>
            </p:nvSpPr>
            <p:spPr>
              <a:xfrm>
                <a:off x="11157478" y="6067681"/>
                <a:ext cx="79120" cy="83076"/>
              </a:xfrm>
              <a:custGeom>
                <a:avLst/>
                <a:gdLst>
                  <a:gd name="connsiteX0" fmla="*/ 79121 w 79120"/>
                  <a:gd name="connsiteY0" fmla="*/ 83077 h 83076"/>
                  <a:gd name="connsiteX1" fmla="*/ 49690 w 79120"/>
                  <a:gd name="connsiteY1" fmla="*/ 83077 h 83076"/>
                  <a:gd name="connsiteX2" fmla="*/ 19331 w 79120"/>
                  <a:gd name="connsiteY2" fmla="*/ 24545 h 83076"/>
                  <a:gd name="connsiteX3" fmla="*/ 18821 w 79120"/>
                  <a:gd name="connsiteY3" fmla="*/ 24545 h 83076"/>
                  <a:gd name="connsiteX4" fmla="*/ 19900 w 79120"/>
                  <a:gd name="connsiteY4" fmla="*/ 45614 h 83076"/>
                  <a:gd name="connsiteX5" fmla="*/ 19900 w 79120"/>
                  <a:gd name="connsiteY5" fmla="*/ 83077 h 83076"/>
                  <a:gd name="connsiteX6" fmla="*/ 0 w 79120"/>
                  <a:gd name="connsiteY6" fmla="*/ 83077 h 83076"/>
                  <a:gd name="connsiteX7" fmla="*/ 0 w 79120"/>
                  <a:gd name="connsiteY7" fmla="*/ 0 h 83076"/>
                  <a:gd name="connsiteX8" fmla="*/ 29311 w 79120"/>
                  <a:gd name="connsiteY8" fmla="*/ 0 h 83076"/>
                  <a:gd name="connsiteX9" fmla="*/ 59550 w 79120"/>
                  <a:gd name="connsiteY9" fmla="*/ 57722 h 83076"/>
                  <a:gd name="connsiteX10" fmla="*/ 59880 w 79120"/>
                  <a:gd name="connsiteY10" fmla="*/ 57722 h 83076"/>
                  <a:gd name="connsiteX11" fmla="*/ 59071 w 79120"/>
                  <a:gd name="connsiteY11" fmla="*/ 37552 h 83076"/>
                  <a:gd name="connsiteX12" fmla="*/ 59071 w 79120"/>
                  <a:gd name="connsiteY12" fmla="*/ 0 h 83076"/>
                  <a:gd name="connsiteX13" fmla="*/ 79061 w 79120"/>
                  <a:gd name="connsiteY13" fmla="*/ 0 h 83076"/>
                  <a:gd name="connsiteX14" fmla="*/ 79061 w 79120"/>
                  <a:gd name="connsiteY14" fmla="*/ 83077 h 8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120" h="83076">
                    <a:moveTo>
                      <a:pt x="79121" y="83077"/>
                    </a:moveTo>
                    <a:lnTo>
                      <a:pt x="49690" y="83077"/>
                    </a:lnTo>
                    <a:lnTo>
                      <a:pt x="19331" y="24545"/>
                    </a:lnTo>
                    <a:lnTo>
                      <a:pt x="18821" y="24545"/>
                    </a:lnTo>
                    <a:cubicBezTo>
                      <a:pt x="19540" y="33746"/>
                      <a:pt x="19900" y="40789"/>
                      <a:pt x="19900" y="45614"/>
                    </a:cubicBezTo>
                    <a:lnTo>
                      <a:pt x="19900" y="83077"/>
                    </a:lnTo>
                    <a:lnTo>
                      <a:pt x="0" y="83077"/>
                    </a:lnTo>
                    <a:lnTo>
                      <a:pt x="0" y="0"/>
                    </a:lnTo>
                    <a:lnTo>
                      <a:pt x="29311" y="0"/>
                    </a:lnTo>
                    <a:lnTo>
                      <a:pt x="59550" y="57722"/>
                    </a:lnTo>
                    <a:lnTo>
                      <a:pt x="59880" y="57722"/>
                    </a:lnTo>
                    <a:cubicBezTo>
                      <a:pt x="59341" y="49361"/>
                      <a:pt x="59071" y="42617"/>
                      <a:pt x="59071" y="37552"/>
                    </a:cubicBezTo>
                    <a:lnTo>
                      <a:pt x="59071" y="0"/>
                    </a:lnTo>
                    <a:lnTo>
                      <a:pt x="79061" y="0"/>
                    </a:lnTo>
                    <a:lnTo>
                      <a:pt x="79061" y="83077"/>
                    </a:lnTo>
                    <a:close/>
                  </a:path>
                </a:pathLst>
              </a:custGeom>
              <a:grpFill/>
              <a:ln w="2977"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E8DF4B0C-2033-E93B-90E2-D1C7534B4630}"/>
                  </a:ext>
                </a:extLst>
              </p:cNvPr>
              <p:cNvSpPr/>
              <p:nvPr/>
            </p:nvSpPr>
            <p:spPr>
              <a:xfrm>
                <a:off x="11247688" y="6066452"/>
                <a:ext cx="72287" cy="85444"/>
              </a:xfrm>
              <a:custGeom>
                <a:avLst/>
                <a:gdLst>
                  <a:gd name="connsiteX0" fmla="*/ 36444 w 72287"/>
                  <a:gd name="connsiteY0" fmla="*/ 35664 h 85444"/>
                  <a:gd name="connsiteX1" fmla="*/ 72288 w 72287"/>
                  <a:gd name="connsiteY1" fmla="*/ 35664 h 85444"/>
                  <a:gd name="connsiteX2" fmla="*/ 72288 w 72287"/>
                  <a:gd name="connsiteY2" fmla="*/ 80440 h 85444"/>
                  <a:gd name="connsiteX3" fmla="*/ 40190 w 72287"/>
                  <a:gd name="connsiteY3" fmla="*/ 85445 h 85444"/>
                  <a:gd name="connsiteX4" fmla="*/ 10490 w 72287"/>
                  <a:gd name="connsiteY4" fmla="*/ 74296 h 85444"/>
                  <a:gd name="connsiteX5" fmla="*/ 0 w 72287"/>
                  <a:gd name="connsiteY5" fmla="*/ 42527 h 85444"/>
                  <a:gd name="connsiteX6" fmla="*/ 11479 w 72287"/>
                  <a:gd name="connsiteY6" fmla="*/ 11209 h 85444"/>
                  <a:gd name="connsiteX7" fmla="*/ 43636 w 72287"/>
                  <a:gd name="connsiteY7" fmla="*/ 0 h 85444"/>
                  <a:gd name="connsiteX8" fmla="*/ 58442 w 72287"/>
                  <a:gd name="connsiteY8" fmla="*/ 1469 h 85444"/>
                  <a:gd name="connsiteX9" fmla="*/ 70579 w 72287"/>
                  <a:gd name="connsiteY9" fmla="*/ 5215 h 85444"/>
                  <a:gd name="connsiteX10" fmla="*/ 63476 w 72287"/>
                  <a:gd name="connsiteY10" fmla="*/ 22837 h 85444"/>
                  <a:gd name="connsiteX11" fmla="*/ 43756 w 72287"/>
                  <a:gd name="connsiteY11" fmla="*/ 18402 h 85444"/>
                  <a:gd name="connsiteX12" fmla="*/ 28561 w 72287"/>
                  <a:gd name="connsiteY12" fmla="*/ 24785 h 85444"/>
                  <a:gd name="connsiteX13" fmla="*/ 23197 w 72287"/>
                  <a:gd name="connsiteY13" fmla="*/ 43067 h 85444"/>
                  <a:gd name="connsiteX14" fmla="*/ 28052 w 72287"/>
                  <a:gd name="connsiteY14" fmla="*/ 60839 h 85444"/>
                  <a:gd name="connsiteX15" fmla="*/ 42048 w 72287"/>
                  <a:gd name="connsiteY15" fmla="*/ 66953 h 85444"/>
                  <a:gd name="connsiteX16" fmla="*/ 51249 w 72287"/>
                  <a:gd name="connsiteY16" fmla="*/ 65994 h 85444"/>
                  <a:gd name="connsiteX17" fmla="*/ 51249 w 72287"/>
                  <a:gd name="connsiteY17" fmla="*/ 52987 h 85444"/>
                  <a:gd name="connsiteX18" fmla="*/ 36414 w 72287"/>
                  <a:gd name="connsiteY18" fmla="*/ 52987 h 85444"/>
                  <a:gd name="connsiteX19" fmla="*/ 36414 w 72287"/>
                  <a:gd name="connsiteY19" fmla="*/ 35664 h 85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287" h="85444">
                    <a:moveTo>
                      <a:pt x="36444" y="35664"/>
                    </a:moveTo>
                    <a:lnTo>
                      <a:pt x="72288" y="35664"/>
                    </a:lnTo>
                    <a:lnTo>
                      <a:pt x="72288" y="80440"/>
                    </a:lnTo>
                    <a:cubicBezTo>
                      <a:pt x="62547" y="83766"/>
                      <a:pt x="51848" y="85445"/>
                      <a:pt x="40190" y="85445"/>
                    </a:cubicBezTo>
                    <a:cubicBezTo>
                      <a:pt x="27393" y="85445"/>
                      <a:pt x="17473" y="81728"/>
                      <a:pt x="10490" y="74296"/>
                    </a:cubicBezTo>
                    <a:cubicBezTo>
                      <a:pt x="3506" y="66863"/>
                      <a:pt x="0" y="56284"/>
                      <a:pt x="0" y="42527"/>
                    </a:cubicBezTo>
                    <a:cubicBezTo>
                      <a:pt x="0" y="29131"/>
                      <a:pt x="3836" y="18671"/>
                      <a:pt x="11479" y="11209"/>
                    </a:cubicBezTo>
                    <a:cubicBezTo>
                      <a:pt x="19121" y="3746"/>
                      <a:pt x="29850" y="0"/>
                      <a:pt x="43636" y="0"/>
                    </a:cubicBezTo>
                    <a:cubicBezTo>
                      <a:pt x="48851" y="0"/>
                      <a:pt x="53796" y="480"/>
                      <a:pt x="58442" y="1469"/>
                    </a:cubicBezTo>
                    <a:cubicBezTo>
                      <a:pt x="63087" y="2458"/>
                      <a:pt x="67133" y="3716"/>
                      <a:pt x="70579" y="5215"/>
                    </a:cubicBezTo>
                    <a:lnTo>
                      <a:pt x="63476" y="22837"/>
                    </a:lnTo>
                    <a:cubicBezTo>
                      <a:pt x="57482" y="19870"/>
                      <a:pt x="50919" y="18402"/>
                      <a:pt x="43756" y="18402"/>
                    </a:cubicBezTo>
                    <a:cubicBezTo>
                      <a:pt x="37193" y="18402"/>
                      <a:pt x="32128" y="20529"/>
                      <a:pt x="28561" y="24785"/>
                    </a:cubicBezTo>
                    <a:cubicBezTo>
                      <a:pt x="24995" y="29041"/>
                      <a:pt x="23197" y="35125"/>
                      <a:pt x="23197" y="43067"/>
                    </a:cubicBezTo>
                    <a:cubicBezTo>
                      <a:pt x="23197" y="50829"/>
                      <a:pt x="24815" y="56763"/>
                      <a:pt x="28052" y="60839"/>
                    </a:cubicBezTo>
                    <a:cubicBezTo>
                      <a:pt x="31289" y="64915"/>
                      <a:pt x="35964" y="66953"/>
                      <a:pt x="42048" y="66953"/>
                    </a:cubicBezTo>
                    <a:cubicBezTo>
                      <a:pt x="45375" y="66953"/>
                      <a:pt x="48461" y="66623"/>
                      <a:pt x="51249" y="65994"/>
                    </a:cubicBezTo>
                    <a:lnTo>
                      <a:pt x="51249" y="52987"/>
                    </a:lnTo>
                    <a:lnTo>
                      <a:pt x="36414" y="52987"/>
                    </a:lnTo>
                    <a:lnTo>
                      <a:pt x="36414" y="35664"/>
                    </a:lnTo>
                    <a:close/>
                  </a:path>
                </a:pathLst>
              </a:custGeom>
              <a:grpFill/>
              <a:ln w="2977"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D72E2C14-0BC0-1C64-EC7F-2BA8B8C284C9}"/>
                  </a:ext>
                </a:extLst>
              </p:cNvPr>
              <p:cNvSpPr/>
              <p:nvPr/>
            </p:nvSpPr>
            <p:spPr>
              <a:xfrm>
                <a:off x="11352343" y="6067351"/>
                <a:ext cx="84485" cy="83406"/>
              </a:xfrm>
              <a:custGeom>
                <a:avLst/>
                <a:gdLst>
                  <a:gd name="connsiteX0" fmla="*/ 59970 w 84485"/>
                  <a:gd name="connsiteY0" fmla="*/ 83407 h 83406"/>
                  <a:gd name="connsiteX1" fmla="*/ 55864 w 84485"/>
                  <a:gd name="connsiteY1" fmla="*/ 67822 h 83406"/>
                  <a:gd name="connsiteX2" fmla="*/ 28861 w 84485"/>
                  <a:gd name="connsiteY2" fmla="*/ 67822 h 83406"/>
                  <a:gd name="connsiteX3" fmla="*/ 24665 w 84485"/>
                  <a:gd name="connsiteY3" fmla="*/ 83407 h 83406"/>
                  <a:gd name="connsiteX4" fmla="*/ 0 w 84485"/>
                  <a:gd name="connsiteY4" fmla="*/ 83407 h 83406"/>
                  <a:gd name="connsiteX5" fmla="*/ 27093 w 84485"/>
                  <a:gd name="connsiteY5" fmla="*/ 0 h 83406"/>
                  <a:gd name="connsiteX6" fmla="*/ 57033 w 84485"/>
                  <a:gd name="connsiteY6" fmla="*/ 0 h 83406"/>
                  <a:gd name="connsiteX7" fmla="*/ 84485 w 84485"/>
                  <a:gd name="connsiteY7" fmla="*/ 83407 h 83406"/>
                  <a:gd name="connsiteX8" fmla="*/ 59970 w 84485"/>
                  <a:gd name="connsiteY8" fmla="*/ 83407 h 83406"/>
                  <a:gd name="connsiteX9" fmla="*/ 51219 w 84485"/>
                  <a:gd name="connsiteY9" fmla="*/ 49421 h 83406"/>
                  <a:gd name="connsiteX10" fmla="*/ 47652 w 84485"/>
                  <a:gd name="connsiteY10" fmla="*/ 35784 h 83406"/>
                  <a:gd name="connsiteX11" fmla="*/ 44625 w 84485"/>
                  <a:gd name="connsiteY11" fmla="*/ 24006 h 83406"/>
                  <a:gd name="connsiteX12" fmla="*/ 42258 w 84485"/>
                  <a:gd name="connsiteY12" fmla="*/ 13666 h 83406"/>
                  <a:gd name="connsiteX13" fmla="*/ 40250 w 84485"/>
                  <a:gd name="connsiteY13" fmla="*/ 23227 h 83406"/>
                  <a:gd name="connsiteX14" fmla="*/ 33566 w 84485"/>
                  <a:gd name="connsiteY14" fmla="*/ 49421 h 83406"/>
                  <a:gd name="connsiteX15" fmla="*/ 51219 w 84485"/>
                  <a:gd name="connsiteY15" fmla="*/ 49421 h 8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485" h="83406">
                    <a:moveTo>
                      <a:pt x="59970" y="83407"/>
                    </a:moveTo>
                    <a:lnTo>
                      <a:pt x="55864" y="67822"/>
                    </a:lnTo>
                    <a:lnTo>
                      <a:pt x="28861" y="67822"/>
                    </a:lnTo>
                    <a:lnTo>
                      <a:pt x="24665" y="83407"/>
                    </a:lnTo>
                    <a:lnTo>
                      <a:pt x="0" y="83407"/>
                    </a:lnTo>
                    <a:lnTo>
                      <a:pt x="27093" y="0"/>
                    </a:lnTo>
                    <a:lnTo>
                      <a:pt x="57033" y="0"/>
                    </a:lnTo>
                    <a:lnTo>
                      <a:pt x="84485" y="83407"/>
                    </a:lnTo>
                    <a:lnTo>
                      <a:pt x="59970" y="83407"/>
                    </a:lnTo>
                    <a:close/>
                    <a:moveTo>
                      <a:pt x="51219" y="49421"/>
                    </a:moveTo>
                    <a:lnTo>
                      <a:pt x="47652" y="35784"/>
                    </a:lnTo>
                    <a:cubicBezTo>
                      <a:pt x="46813" y="32757"/>
                      <a:pt x="45794" y="28831"/>
                      <a:pt x="44625" y="24006"/>
                    </a:cubicBezTo>
                    <a:cubicBezTo>
                      <a:pt x="43427" y="19211"/>
                      <a:pt x="42647" y="15734"/>
                      <a:pt x="42258" y="13666"/>
                    </a:cubicBezTo>
                    <a:cubicBezTo>
                      <a:pt x="41928" y="15584"/>
                      <a:pt x="41239" y="18791"/>
                      <a:pt x="40250" y="23227"/>
                    </a:cubicBezTo>
                    <a:cubicBezTo>
                      <a:pt x="39231" y="27662"/>
                      <a:pt x="37013" y="36384"/>
                      <a:pt x="33566" y="49421"/>
                    </a:cubicBezTo>
                    <a:lnTo>
                      <a:pt x="51219" y="49421"/>
                    </a:lnTo>
                    <a:close/>
                  </a:path>
                </a:pathLst>
              </a:custGeom>
              <a:grpFill/>
              <a:ln w="2977"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8D727534-106B-F1B4-3A3C-37763EF74E79}"/>
                  </a:ext>
                </a:extLst>
              </p:cNvPr>
              <p:cNvSpPr/>
              <p:nvPr/>
            </p:nvSpPr>
            <p:spPr>
              <a:xfrm>
                <a:off x="11443362" y="6067681"/>
                <a:ext cx="79090" cy="83076"/>
              </a:xfrm>
              <a:custGeom>
                <a:avLst/>
                <a:gdLst>
                  <a:gd name="connsiteX0" fmla="*/ 79091 w 79090"/>
                  <a:gd name="connsiteY0" fmla="*/ 83077 h 83076"/>
                  <a:gd name="connsiteX1" fmla="*/ 49660 w 79090"/>
                  <a:gd name="connsiteY1" fmla="*/ 83077 h 83076"/>
                  <a:gd name="connsiteX2" fmla="*/ 19331 w 79090"/>
                  <a:gd name="connsiteY2" fmla="*/ 24545 h 83076"/>
                  <a:gd name="connsiteX3" fmla="*/ 18821 w 79090"/>
                  <a:gd name="connsiteY3" fmla="*/ 24545 h 83076"/>
                  <a:gd name="connsiteX4" fmla="*/ 19900 w 79090"/>
                  <a:gd name="connsiteY4" fmla="*/ 45614 h 83076"/>
                  <a:gd name="connsiteX5" fmla="*/ 19900 w 79090"/>
                  <a:gd name="connsiteY5" fmla="*/ 83077 h 83076"/>
                  <a:gd name="connsiteX6" fmla="*/ 0 w 79090"/>
                  <a:gd name="connsiteY6" fmla="*/ 83077 h 83076"/>
                  <a:gd name="connsiteX7" fmla="*/ 0 w 79090"/>
                  <a:gd name="connsiteY7" fmla="*/ 0 h 83076"/>
                  <a:gd name="connsiteX8" fmla="*/ 29311 w 79090"/>
                  <a:gd name="connsiteY8" fmla="*/ 0 h 83076"/>
                  <a:gd name="connsiteX9" fmla="*/ 59550 w 79090"/>
                  <a:gd name="connsiteY9" fmla="*/ 57722 h 83076"/>
                  <a:gd name="connsiteX10" fmla="*/ 59880 w 79090"/>
                  <a:gd name="connsiteY10" fmla="*/ 57722 h 83076"/>
                  <a:gd name="connsiteX11" fmla="*/ 59071 w 79090"/>
                  <a:gd name="connsiteY11" fmla="*/ 37552 h 83076"/>
                  <a:gd name="connsiteX12" fmla="*/ 59071 w 79090"/>
                  <a:gd name="connsiteY12" fmla="*/ 0 h 83076"/>
                  <a:gd name="connsiteX13" fmla="*/ 79061 w 79090"/>
                  <a:gd name="connsiteY13" fmla="*/ 0 h 83076"/>
                  <a:gd name="connsiteX14" fmla="*/ 79061 w 79090"/>
                  <a:gd name="connsiteY14" fmla="*/ 83077 h 8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090" h="83076">
                    <a:moveTo>
                      <a:pt x="79091" y="83077"/>
                    </a:moveTo>
                    <a:lnTo>
                      <a:pt x="49660" y="83077"/>
                    </a:lnTo>
                    <a:lnTo>
                      <a:pt x="19331" y="24545"/>
                    </a:lnTo>
                    <a:lnTo>
                      <a:pt x="18821" y="24545"/>
                    </a:lnTo>
                    <a:cubicBezTo>
                      <a:pt x="19540" y="33746"/>
                      <a:pt x="19900" y="40789"/>
                      <a:pt x="19900" y="45614"/>
                    </a:cubicBezTo>
                    <a:lnTo>
                      <a:pt x="19900" y="83077"/>
                    </a:lnTo>
                    <a:lnTo>
                      <a:pt x="0" y="83077"/>
                    </a:lnTo>
                    <a:lnTo>
                      <a:pt x="0" y="0"/>
                    </a:lnTo>
                    <a:lnTo>
                      <a:pt x="29311" y="0"/>
                    </a:lnTo>
                    <a:lnTo>
                      <a:pt x="59550" y="57722"/>
                    </a:lnTo>
                    <a:lnTo>
                      <a:pt x="59880" y="57722"/>
                    </a:lnTo>
                    <a:cubicBezTo>
                      <a:pt x="59341" y="49361"/>
                      <a:pt x="59071" y="42617"/>
                      <a:pt x="59071" y="37552"/>
                    </a:cubicBezTo>
                    <a:lnTo>
                      <a:pt x="59071" y="0"/>
                    </a:lnTo>
                    <a:lnTo>
                      <a:pt x="79061" y="0"/>
                    </a:lnTo>
                    <a:lnTo>
                      <a:pt x="79061" y="83077"/>
                    </a:lnTo>
                    <a:close/>
                  </a:path>
                </a:pathLst>
              </a:custGeom>
              <a:grpFill/>
              <a:ln w="2977"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667A324-D8CE-3044-5834-0DF649E2C55E}"/>
                  </a:ext>
                </a:extLst>
              </p:cNvPr>
              <p:cNvSpPr/>
              <p:nvPr/>
            </p:nvSpPr>
            <p:spPr>
              <a:xfrm>
                <a:off x="10850736" y="6184054"/>
                <a:ext cx="22567" cy="83076"/>
              </a:xfrm>
              <a:custGeom>
                <a:avLst/>
                <a:gdLst>
                  <a:gd name="connsiteX0" fmla="*/ 0 w 22567"/>
                  <a:gd name="connsiteY0" fmla="*/ 83077 h 83076"/>
                  <a:gd name="connsiteX1" fmla="*/ 0 w 22567"/>
                  <a:gd name="connsiteY1" fmla="*/ 0 h 83076"/>
                  <a:gd name="connsiteX2" fmla="*/ 22567 w 22567"/>
                  <a:gd name="connsiteY2" fmla="*/ 0 h 83076"/>
                  <a:gd name="connsiteX3" fmla="*/ 22567 w 22567"/>
                  <a:gd name="connsiteY3" fmla="*/ 83077 h 83076"/>
                  <a:gd name="connsiteX4" fmla="*/ 0 w 22567"/>
                  <a:gd name="connsiteY4" fmla="*/ 83077 h 83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67" h="83076">
                    <a:moveTo>
                      <a:pt x="0" y="83077"/>
                    </a:moveTo>
                    <a:lnTo>
                      <a:pt x="0" y="0"/>
                    </a:lnTo>
                    <a:lnTo>
                      <a:pt x="22567" y="0"/>
                    </a:lnTo>
                    <a:lnTo>
                      <a:pt x="22567" y="83077"/>
                    </a:lnTo>
                    <a:lnTo>
                      <a:pt x="0" y="83077"/>
                    </a:lnTo>
                    <a:close/>
                  </a:path>
                </a:pathLst>
              </a:custGeom>
              <a:grpFill/>
              <a:ln w="2977"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5B4EC075-E368-50FF-64F5-00BF9860AD9C}"/>
                  </a:ext>
                </a:extLst>
              </p:cNvPr>
              <p:cNvSpPr/>
              <p:nvPr/>
            </p:nvSpPr>
            <p:spPr>
              <a:xfrm>
                <a:off x="10887778" y="6184054"/>
                <a:ext cx="94585" cy="83106"/>
              </a:xfrm>
              <a:custGeom>
                <a:avLst/>
                <a:gdLst>
                  <a:gd name="connsiteX0" fmla="*/ 36204 w 94585"/>
                  <a:gd name="connsiteY0" fmla="*/ 83077 h 83106"/>
                  <a:gd name="connsiteX1" fmla="*/ 19211 w 94585"/>
                  <a:gd name="connsiteY1" fmla="*/ 23227 h 83106"/>
                  <a:gd name="connsiteX2" fmla="*/ 18701 w 94585"/>
                  <a:gd name="connsiteY2" fmla="*/ 23227 h 83106"/>
                  <a:gd name="connsiteX3" fmla="*/ 19900 w 94585"/>
                  <a:gd name="connsiteY3" fmla="*/ 46993 h 83106"/>
                  <a:gd name="connsiteX4" fmla="*/ 19900 w 94585"/>
                  <a:gd name="connsiteY4" fmla="*/ 83077 h 83106"/>
                  <a:gd name="connsiteX5" fmla="*/ 0 w 94585"/>
                  <a:gd name="connsiteY5" fmla="*/ 83077 h 83106"/>
                  <a:gd name="connsiteX6" fmla="*/ 0 w 94585"/>
                  <a:gd name="connsiteY6" fmla="*/ 0 h 83106"/>
                  <a:gd name="connsiteX7" fmla="*/ 29880 w 94585"/>
                  <a:gd name="connsiteY7" fmla="*/ 0 h 83106"/>
                  <a:gd name="connsiteX8" fmla="*/ 47203 w 94585"/>
                  <a:gd name="connsiteY8" fmla="*/ 58981 h 83106"/>
                  <a:gd name="connsiteX9" fmla="*/ 47652 w 94585"/>
                  <a:gd name="connsiteY9" fmla="*/ 58981 h 83106"/>
                  <a:gd name="connsiteX10" fmla="*/ 64645 w 94585"/>
                  <a:gd name="connsiteY10" fmla="*/ 0 h 83106"/>
                  <a:gd name="connsiteX11" fmla="*/ 94585 w 94585"/>
                  <a:gd name="connsiteY11" fmla="*/ 0 h 83106"/>
                  <a:gd name="connsiteX12" fmla="*/ 94585 w 94585"/>
                  <a:gd name="connsiteY12" fmla="*/ 83077 h 83106"/>
                  <a:gd name="connsiteX13" fmla="*/ 73966 w 94585"/>
                  <a:gd name="connsiteY13" fmla="*/ 83077 h 83106"/>
                  <a:gd name="connsiteX14" fmla="*/ 73966 w 94585"/>
                  <a:gd name="connsiteY14" fmla="*/ 46663 h 83106"/>
                  <a:gd name="connsiteX15" fmla="*/ 74056 w 94585"/>
                  <a:gd name="connsiteY15" fmla="*/ 40370 h 83106"/>
                  <a:gd name="connsiteX16" fmla="*/ 74835 w 94585"/>
                  <a:gd name="connsiteY16" fmla="*/ 23377 h 83106"/>
                  <a:gd name="connsiteX17" fmla="*/ 74326 w 94585"/>
                  <a:gd name="connsiteY17" fmla="*/ 23377 h 83106"/>
                  <a:gd name="connsiteX18" fmla="*/ 57572 w 94585"/>
                  <a:gd name="connsiteY18" fmla="*/ 83107 h 83106"/>
                  <a:gd name="connsiteX19" fmla="*/ 36204 w 94585"/>
                  <a:gd name="connsiteY19" fmla="*/ 83107 h 8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4585" h="83106">
                    <a:moveTo>
                      <a:pt x="36204" y="83077"/>
                    </a:moveTo>
                    <a:lnTo>
                      <a:pt x="19211" y="23227"/>
                    </a:lnTo>
                    <a:lnTo>
                      <a:pt x="18701" y="23227"/>
                    </a:lnTo>
                    <a:cubicBezTo>
                      <a:pt x="19510" y="33417"/>
                      <a:pt x="19900" y="41329"/>
                      <a:pt x="19900" y="46993"/>
                    </a:cubicBezTo>
                    <a:lnTo>
                      <a:pt x="19900" y="83077"/>
                    </a:lnTo>
                    <a:lnTo>
                      <a:pt x="0" y="83077"/>
                    </a:lnTo>
                    <a:lnTo>
                      <a:pt x="0" y="0"/>
                    </a:lnTo>
                    <a:lnTo>
                      <a:pt x="29880" y="0"/>
                    </a:lnTo>
                    <a:lnTo>
                      <a:pt x="47203" y="58981"/>
                    </a:lnTo>
                    <a:lnTo>
                      <a:pt x="47652" y="58981"/>
                    </a:lnTo>
                    <a:lnTo>
                      <a:pt x="64645" y="0"/>
                    </a:lnTo>
                    <a:lnTo>
                      <a:pt x="94585" y="0"/>
                    </a:lnTo>
                    <a:lnTo>
                      <a:pt x="94585" y="83077"/>
                    </a:lnTo>
                    <a:lnTo>
                      <a:pt x="73966" y="83077"/>
                    </a:lnTo>
                    <a:lnTo>
                      <a:pt x="73966" y="46663"/>
                    </a:lnTo>
                    <a:cubicBezTo>
                      <a:pt x="73966" y="44775"/>
                      <a:pt x="73996" y="42677"/>
                      <a:pt x="74056" y="40370"/>
                    </a:cubicBezTo>
                    <a:cubicBezTo>
                      <a:pt x="74116" y="38062"/>
                      <a:pt x="74356" y="32398"/>
                      <a:pt x="74835" y="23377"/>
                    </a:cubicBezTo>
                    <a:lnTo>
                      <a:pt x="74326" y="23377"/>
                    </a:lnTo>
                    <a:lnTo>
                      <a:pt x="57572" y="83107"/>
                    </a:lnTo>
                    <a:lnTo>
                      <a:pt x="36204" y="83107"/>
                    </a:lnTo>
                    <a:close/>
                  </a:path>
                </a:pathLst>
              </a:custGeom>
              <a:grpFill/>
              <a:ln w="2977"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E1302262-3A79-6D16-6EDB-A8365346044C}"/>
                  </a:ext>
                </a:extLst>
              </p:cNvPr>
              <p:cNvSpPr/>
              <p:nvPr/>
            </p:nvSpPr>
            <p:spPr>
              <a:xfrm>
                <a:off x="10996959" y="6184084"/>
                <a:ext cx="60269" cy="83076"/>
              </a:xfrm>
              <a:custGeom>
                <a:avLst/>
                <a:gdLst>
                  <a:gd name="connsiteX0" fmla="*/ 60270 w 60269"/>
                  <a:gd name="connsiteY0" fmla="*/ 26404 h 83076"/>
                  <a:gd name="connsiteX1" fmla="*/ 52058 w 60269"/>
                  <a:gd name="connsiteY1" fmla="*/ 47922 h 83076"/>
                  <a:gd name="connsiteX2" fmla="*/ 28741 w 60269"/>
                  <a:gd name="connsiteY2" fmla="*/ 55504 h 83076"/>
                  <a:gd name="connsiteX3" fmla="*/ 22448 w 60269"/>
                  <a:gd name="connsiteY3" fmla="*/ 55504 h 83076"/>
                  <a:gd name="connsiteX4" fmla="*/ 22448 w 60269"/>
                  <a:gd name="connsiteY4" fmla="*/ 83077 h 83076"/>
                  <a:gd name="connsiteX5" fmla="*/ 0 w 60269"/>
                  <a:gd name="connsiteY5" fmla="*/ 83077 h 83076"/>
                  <a:gd name="connsiteX6" fmla="*/ 0 w 60269"/>
                  <a:gd name="connsiteY6" fmla="*/ 0 h 83076"/>
                  <a:gd name="connsiteX7" fmla="*/ 28741 w 60269"/>
                  <a:gd name="connsiteY7" fmla="*/ 0 h 83076"/>
                  <a:gd name="connsiteX8" fmla="*/ 52388 w 60269"/>
                  <a:gd name="connsiteY8" fmla="*/ 6863 h 83076"/>
                  <a:gd name="connsiteX9" fmla="*/ 60270 w 60269"/>
                  <a:gd name="connsiteY9" fmla="*/ 26404 h 83076"/>
                  <a:gd name="connsiteX10" fmla="*/ 22418 w 60269"/>
                  <a:gd name="connsiteY10" fmla="*/ 37193 h 83076"/>
                  <a:gd name="connsiteX11" fmla="*/ 26523 w 60269"/>
                  <a:gd name="connsiteY11" fmla="*/ 37193 h 83076"/>
                  <a:gd name="connsiteX12" fmla="*/ 34555 w 60269"/>
                  <a:gd name="connsiteY12" fmla="*/ 34346 h 83076"/>
                  <a:gd name="connsiteX13" fmla="*/ 37552 w 60269"/>
                  <a:gd name="connsiteY13" fmla="*/ 26494 h 83076"/>
                  <a:gd name="connsiteX14" fmla="*/ 28232 w 60269"/>
                  <a:gd name="connsiteY14" fmla="*/ 18072 h 83076"/>
                  <a:gd name="connsiteX15" fmla="*/ 22448 w 60269"/>
                  <a:gd name="connsiteY15" fmla="*/ 18072 h 83076"/>
                  <a:gd name="connsiteX16" fmla="*/ 22448 w 60269"/>
                  <a:gd name="connsiteY16" fmla="*/ 37193 h 8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269" h="83076">
                    <a:moveTo>
                      <a:pt x="60270" y="26404"/>
                    </a:moveTo>
                    <a:cubicBezTo>
                      <a:pt x="60270" y="35694"/>
                      <a:pt x="57542" y="42857"/>
                      <a:pt x="52058" y="47922"/>
                    </a:cubicBezTo>
                    <a:cubicBezTo>
                      <a:pt x="46573" y="52987"/>
                      <a:pt x="38811" y="55504"/>
                      <a:pt x="28741" y="55504"/>
                    </a:cubicBezTo>
                    <a:lnTo>
                      <a:pt x="22448" y="55504"/>
                    </a:lnTo>
                    <a:lnTo>
                      <a:pt x="22448" y="83077"/>
                    </a:lnTo>
                    <a:lnTo>
                      <a:pt x="0" y="83077"/>
                    </a:lnTo>
                    <a:lnTo>
                      <a:pt x="0" y="0"/>
                    </a:lnTo>
                    <a:lnTo>
                      <a:pt x="28741" y="0"/>
                    </a:lnTo>
                    <a:cubicBezTo>
                      <a:pt x="39231" y="0"/>
                      <a:pt x="47113" y="2308"/>
                      <a:pt x="52388" y="6863"/>
                    </a:cubicBezTo>
                    <a:cubicBezTo>
                      <a:pt x="57632" y="11419"/>
                      <a:pt x="60270" y="17952"/>
                      <a:pt x="60270" y="26404"/>
                    </a:cubicBezTo>
                    <a:close/>
                    <a:moveTo>
                      <a:pt x="22418" y="37193"/>
                    </a:moveTo>
                    <a:lnTo>
                      <a:pt x="26523" y="37193"/>
                    </a:lnTo>
                    <a:cubicBezTo>
                      <a:pt x="29880" y="37193"/>
                      <a:pt x="32577" y="36234"/>
                      <a:pt x="34555" y="34346"/>
                    </a:cubicBezTo>
                    <a:cubicBezTo>
                      <a:pt x="36533" y="32458"/>
                      <a:pt x="37552" y="29850"/>
                      <a:pt x="37552" y="26494"/>
                    </a:cubicBezTo>
                    <a:cubicBezTo>
                      <a:pt x="37552" y="20889"/>
                      <a:pt x="34436" y="18072"/>
                      <a:pt x="28232" y="18072"/>
                    </a:cubicBezTo>
                    <a:lnTo>
                      <a:pt x="22448" y="18072"/>
                    </a:lnTo>
                    <a:lnTo>
                      <a:pt x="22448" y="37193"/>
                    </a:lnTo>
                    <a:close/>
                  </a:path>
                </a:pathLst>
              </a:custGeom>
              <a:grpFill/>
              <a:ln w="2977"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5017BF7E-51F0-E898-67BF-EA739B14F085}"/>
                  </a:ext>
                </a:extLst>
              </p:cNvPr>
              <p:cNvSpPr/>
              <p:nvPr/>
            </p:nvSpPr>
            <p:spPr>
              <a:xfrm>
                <a:off x="11053273" y="6183724"/>
                <a:ext cx="84485" cy="83406"/>
              </a:xfrm>
              <a:custGeom>
                <a:avLst/>
                <a:gdLst>
                  <a:gd name="connsiteX0" fmla="*/ 59970 w 84485"/>
                  <a:gd name="connsiteY0" fmla="*/ 83407 h 83406"/>
                  <a:gd name="connsiteX1" fmla="*/ 55864 w 84485"/>
                  <a:gd name="connsiteY1" fmla="*/ 67822 h 83406"/>
                  <a:gd name="connsiteX2" fmla="*/ 28861 w 84485"/>
                  <a:gd name="connsiteY2" fmla="*/ 67822 h 83406"/>
                  <a:gd name="connsiteX3" fmla="*/ 24665 w 84485"/>
                  <a:gd name="connsiteY3" fmla="*/ 83407 h 83406"/>
                  <a:gd name="connsiteX4" fmla="*/ 0 w 84485"/>
                  <a:gd name="connsiteY4" fmla="*/ 83407 h 83406"/>
                  <a:gd name="connsiteX5" fmla="*/ 27093 w 84485"/>
                  <a:gd name="connsiteY5" fmla="*/ 0 h 83406"/>
                  <a:gd name="connsiteX6" fmla="*/ 57033 w 84485"/>
                  <a:gd name="connsiteY6" fmla="*/ 0 h 83406"/>
                  <a:gd name="connsiteX7" fmla="*/ 84485 w 84485"/>
                  <a:gd name="connsiteY7" fmla="*/ 83407 h 83406"/>
                  <a:gd name="connsiteX8" fmla="*/ 59970 w 84485"/>
                  <a:gd name="connsiteY8" fmla="*/ 83407 h 83406"/>
                  <a:gd name="connsiteX9" fmla="*/ 51219 w 84485"/>
                  <a:gd name="connsiteY9" fmla="*/ 49421 h 83406"/>
                  <a:gd name="connsiteX10" fmla="*/ 47652 w 84485"/>
                  <a:gd name="connsiteY10" fmla="*/ 35784 h 83406"/>
                  <a:gd name="connsiteX11" fmla="*/ 44625 w 84485"/>
                  <a:gd name="connsiteY11" fmla="*/ 24006 h 83406"/>
                  <a:gd name="connsiteX12" fmla="*/ 42258 w 84485"/>
                  <a:gd name="connsiteY12" fmla="*/ 13666 h 83406"/>
                  <a:gd name="connsiteX13" fmla="*/ 40250 w 84485"/>
                  <a:gd name="connsiteY13" fmla="*/ 23227 h 83406"/>
                  <a:gd name="connsiteX14" fmla="*/ 33566 w 84485"/>
                  <a:gd name="connsiteY14" fmla="*/ 49421 h 83406"/>
                  <a:gd name="connsiteX15" fmla="*/ 51219 w 84485"/>
                  <a:gd name="connsiteY15" fmla="*/ 49421 h 8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485" h="83406">
                    <a:moveTo>
                      <a:pt x="59970" y="83407"/>
                    </a:moveTo>
                    <a:lnTo>
                      <a:pt x="55864" y="67822"/>
                    </a:lnTo>
                    <a:lnTo>
                      <a:pt x="28861" y="67822"/>
                    </a:lnTo>
                    <a:lnTo>
                      <a:pt x="24665" y="83407"/>
                    </a:lnTo>
                    <a:lnTo>
                      <a:pt x="0" y="83407"/>
                    </a:lnTo>
                    <a:lnTo>
                      <a:pt x="27093" y="0"/>
                    </a:lnTo>
                    <a:lnTo>
                      <a:pt x="57033" y="0"/>
                    </a:lnTo>
                    <a:lnTo>
                      <a:pt x="84485" y="83407"/>
                    </a:lnTo>
                    <a:lnTo>
                      <a:pt x="59970" y="83407"/>
                    </a:lnTo>
                    <a:close/>
                    <a:moveTo>
                      <a:pt x="51219" y="49421"/>
                    </a:moveTo>
                    <a:lnTo>
                      <a:pt x="47652" y="35784"/>
                    </a:lnTo>
                    <a:cubicBezTo>
                      <a:pt x="46813" y="32757"/>
                      <a:pt x="45794" y="28831"/>
                      <a:pt x="44625" y="24006"/>
                    </a:cubicBezTo>
                    <a:cubicBezTo>
                      <a:pt x="43427" y="19211"/>
                      <a:pt x="42647" y="15734"/>
                      <a:pt x="42258" y="13666"/>
                    </a:cubicBezTo>
                    <a:cubicBezTo>
                      <a:pt x="41928" y="15584"/>
                      <a:pt x="41239" y="18791"/>
                      <a:pt x="40250" y="23227"/>
                    </a:cubicBezTo>
                    <a:cubicBezTo>
                      <a:pt x="39231" y="27662"/>
                      <a:pt x="37013" y="36384"/>
                      <a:pt x="33566" y="49421"/>
                    </a:cubicBezTo>
                    <a:lnTo>
                      <a:pt x="51219" y="49421"/>
                    </a:lnTo>
                    <a:close/>
                  </a:path>
                </a:pathLst>
              </a:custGeom>
              <a:grpFill/>
              <a:ln w="2977"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D9517E61-A218-E7D5-752D-1DCAD177B5CA}"/>
                  </a:ext>
                </a:extLst>
              </p:cNvPr>
              <p:cNvSpPr/>
              <p:nvPr/>
            </p:nvSpPr>
            <p:spPr>
              <a:xfrm>
                <a:off x="11137938" y="6182885"/>
                <a:ext cx="66023" cy="85414"/>
              </a:xfrm>
              <a:custGeom>
                <a:avLst/>
                <a:gdLst>
                  <a:gd name="connsiteX0" fmla="*/ 40070 w 66023"/>
                  <a:gd name="connsiteY0" fmla="*/ 18402 h 85414"/>
                  <a:gd name="connsiteX1" fmla="*/ 27572 w 66023"/>
                  <a:gd name="connsiteY1" fmla="*/ 24965 h 85414"/>
                  <a:gd name="connsiteX2" fmla="*/ 23077 w 66023"/>
                  <a:gd name="connsiteY2" fmla="*/ 43067 h 85414"/>
                  <a:gd name="connsiteX3" fmla="*/ 41329 w 66023"/>
                  <a:gd name="connsiteY3" fmla="*/ 67043 h 85414"/>
                  <a:gd name="connsiteX4" fmla="*/ 51998 w 66023"/>
                  <a:gd name="connsiteY4" fmla="*/ 65514 h 85414"/>
                  <a:gd name="connsiteX5" fmla="*/ 62398 w 66023"/>
                  <a:gd name="connsiteY5" fmla="*/ 61828 h 85414"/>
                  <a:gd name="connsiteX6" fmla="*/ 62398 w 66023"/>
                  <a:gd name="connsiteY6" fmla="*/ 80799 h 85414"/>
                  <a:gd name="connsiteX7" fmla="*/ 38871 w 66023"/>
                  <a:gd name="connsiteY7" fmla="*/ 85415 h 85414"/>
                  <a:gd name="connsiteX8" fmla="*/ 10040 w 66023"/>
                  <a:gd name="connsiteY8" fmla="*/ 74505 h 85414"/>
                  <a:gd name="connsiteX9" fmla="*/ 0 w 66023"/>
                  <a:gd name="connsiteY9" fmla="*/ 42977 h 85414"/>
                  <a:gd name="connsiteX10" fmla="*/ 4855 w 66023"/>
                  <a:gd name="connsiteY10" fmla="*/ 20290 h 85414"/>
                  <a:gd name="connsiteX11" fmla="*/ 18821 w 66023"/>
                  <a:gd name="connsiteY11" fmla="*/ 5245 h 85414"/>
                  <a:gd name="connsiteX12" fmla="*/ 40280 w 66023"/>
                  <a:gd name="connsiteY12" fmla="*/ 0 h 85414"/>
                  <a:gd name="connsiteX13" fmla="*/ 66024 w 66023"/>
                  <a:gd name="connsiteY13" fmla="*/ 5844 h 85414"/>
                  <a:gd name="connsiteX14" fmla="*/ 59161 w 66023"/>
                  <a:gd name="connsiteY14" fmla="*/ 23526 h 85414"/>
                  <a:gd name="connsiteX15" fmla="*/ 49960 w 66023"/>
                  <a:gd name="connsiteY15" fmla="*/ 19900 h 85414"/>
                  <a:gd name="connsiteX16" fmla="*/ 40070 w 66023"/>
                  <a:gd name="connsiteY16" fmla="*/ 18402 h 8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023" h="85414">
                    <a:moveTo>
                      <a:pt x="40070" y="18402"/>
                    </a:moveTo>
                    <a:cubicBezTo>
                      <a:pt x="34735" y="18402"/>
                      <a:pt x="30569" y="20589"/>
                      <a:pt x="27572" y="24965"/>
                    </a:cubicBezTo>
                    <a:cubicBezTo>
                      <a:pt x="24575" y="29341"/>
                      <a:pt x="23077" y="35365"/>
                      <a:pt x="23077" y="43067"/>
                    </a:cubicBezTo>
                    <a:cubicBezTo>
                      <a:pt x="23077" y="59041"/>
                      <a:pt x="29161" y="67043"/>
                      <a:pt x="41329" y="67043"/>
                    </a:cubicBezTo>
                    <a:cubicBezTo>
                      <a:pt x="45015" y="67043"/>
                      <a:pt x="48551" y="66533"/>
                      <a:pt x="51998" y="65514"/>
                    </a:cubicBezTo>
                    <a:cubicBezTo>
                      <a:pt x="55445" y="64495"/>
                      <a:pt x="58921" y="63267"/>
                      <a:pt x="62398" y="61828"/>
                    </a:cubicBezTo>
                    <a:lnTo>
                      <a:pt x="62398" y="80799"/>
                    </a:lnTo>
                    <a:cubicBezTo>
                      <a:pt x="55474" y="83856"/>
                      <a:pt x="47622" y="85415"/>
                      <a:pt x="38871" y="85415"/>
                    </a:cubicBezTo>
                    <a:cubicBezTo>
                      <a:pt x="26344" y="85415"/>
                      <a:pt x="16723" y="81788"/>
                      <a:pt x="10040" y="74505"/>
                    </a:cubicBezTo>
                    <a:cubicBezTo>
                      <a:pt x="3357" y="67223"/>
                      <a:pt x="0" y="56703"/>
                      <a:pt x="0" y="42977"/>
                    </a:cubicBezTo>
                    <a:cubicBezTo>
                      <a:pt x="0" y="34376"/>
                      <a:pt x="1618" y="26823"/>
                      <a:pt x="4855" y="20290"/>
                    </a:cubicBezTo>
                    <a:cubicBezTo>
                      <a:pt x="8092" y="13786"/>
                      <a:pt x="12767" y="8751"/>
                      <a:pt x="18821" y="5245"/>
                    </a:cubicBezTo>
                    <a:cubicBezTo>
                      <a:pt x="24905" y="1738"/>
                      <a:pt x="32068" y="0"/>
                      <a:pt x="40280" y="0"/>
                    </a:cubicBezTo>
                    <a:cubicBezTo>
                      <a:pt x="49271" y="0"/>
                      <a:pt x="57842" y="1948"/>
                      <a:pt x="66024" y="5844"/>
                    </a:cubicBezTo>
                    <a:lnTo>
                      <a:pt x="59161" y="23526"/>
                    </a:lnTo>
                    <a:cubicBezTo>
                      <a:pt x="56104" y="22088"/>
                      <a:pt x="53017" y="20889"/>
                      <a:pt x="49960" y="19900"/>
                    </a:cubicBezTo>
                    <a:cubicBezTo>
                      <a:pt x="46873" y="18881"/>
                      <a:pt x="43576" y="18402"/>
                      <a:pt x="40070" y="18402"/>
                    </a:cubicBezTo>
                    <a:close/>
                  </a:path>
                </a:pathLst>
              </a:custGeom>
              <a:grpFill/>
              <a:ln w="2977"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DD199C80-B596-AAE4-1BDD-24E4D85C2340}"/>
                  </a:ext>
                </a:extLst>
              </p:cNvPr>
              <p:cNvSpPr/>
              <p:nvPr/>
            </p:nvSpPr>
            <p:spPr>
              <a:xfrm>
                <a:off x="11209297" y="6184054"/>
                <a:ext cx="62966" cy="83076"/>
              </a:xfrm>
              <a:custGeom>
                <a:avLst/>
                <a:gdLst>
                  <a:gd name="connsiteX0" fmla="*/ 42737 w 62966"/>
                  <a:gd name="connsiteY0" fmla="*/ 83077 h 83076"/>
                  <a:gd name="connsiteX1" fmla="*/ 20290 w 62966"/>
                  <a:gd name="connsiteY1" fmla="*/ 83077 h 83076"/>
                  <a:gd name="connsiteX2" fmla="*/ 20290 w 62966"/>
                  <a:gd name="connsiteY2" fmla="*/ 18342 h 83076"/>
                  <a:gd name="connsiteX3" fmla="*/ 0 w 62966"/>
                  <a:gd name="connsiteY3" fmla="*/ 18342 h 83076"/>
                  <a:gd name="connsiteX4" fmla="*/ 0 w 62966"/>
                  <a:gd name="connsiteY4" fmla="*/ 0 h 83076"/>
                  <a:gd name="connsiteX5" fmla="*/ 62967 w 62966"/>
                  <a:gd name="connsiteY5" fmla="*/ 0 h 83076"/>
                  <a:gd name="connsiteX6" fmla="*/ 62967 w 62966"/>
                  <a:gd name="connsiteY6" fmla="*/ 18342 h 83076"/>
                  <a:gd name="connsiteX7" fmla="*/ 42737 w 62966"/>
                  <a:gd name="connsiteY7" fmla="*/ 18342 h 83076"/>
                  <a:gd name="connsiteX8" fmla="*/ 42737 w 62966"/>
                  <a:gd name="connsiteY8" fmla="*/ 83077 h 8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66" h="83076">
                    <a:moveTo>
                      <a:pt x="42737" y="83077"/>
                    </a:moveTo>
                    <a:lnTo>
                      <a:pt x="20290" y="83077"/>
                    </a:lnTo>
                    <a:lnTo>
                      <a:pt x="20290" y="18342"/>
                    </a:lnTo>
                    <a:lnTo>
                      <a:pt x="0" y="18342"/>
                    </a:lnTo>
                    <a:lnTo>
                      <a:pt x="0" y="0"/>
                    </a:lnTo>
                    <a:lnTo>
                      <a:pt x="62967" y="0"/>
                    </a:lnTo>
                    <a:lnTo>
                      <a:pt x="62967" y="18342"/>
                    </a:lnTo>
                    <a:lnTo>
                      <a:pt x="42737" y="18342"/>
                    </a:lnTo>
                    <a:lnTo>
                      <a:pt x="42737" y="83077"/>
                    </a:lnTo>
                    <a:close/>
                  </a:path>
                </a:pathLst>
              </a:custGeom>
              <a:grpFill/>
              <a:ln w="2977"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43381B9D-7743-7F69-DD25-ED024A172FC1}"/>
                  </a:ext>
                </a:extLst>
              </p:cNvPr>
              <p:cNvSpPr/>
              <p:nvPr/>
            </p:nvSpPr>
            <p:spPr>
              <a:xfrm>
                <a:off x="11302473" y="6184054"/>
                <a:ext cx="62966" cy="83076"/>
              </a:xfrm>
              <a:custGeom>
                <a:avLst/>
                <a:gdLst>
                  <a:gd name="connsiteX0" fmla="*/ 42737 w 62966"/>
                  <a:gd name="connsiteY0" fmla="*/ 83077 h 83076"/>
                  <a:gd name="connsiteX1" fmla="*/ 20290 w 62966"/>
                  <a:gd name="connsiteY1" fmla="*/ 83077 h 83076"/>
                  <a:gd name="connsiteX2" fmla="*/ 20290 w 62966"/>
                  <a:gd name="connsiteY2" fmla="*/ 18342 h 83076"/>
                  <a:gd name="connsiteX3" fmla="*/ 0 w 62966"/>
                  <a:gd name="connsiteY3" fmla="*/ 18342 h 83076"/>
                  <a:gd name="connsiteX4" fmla="*/ 0 w 62966"/>
                  <a:gd name="connsiteY4" fmla="*/ 0 h 83076"/>
                  <a:gd name="connsiteX5" fmla="*/ 62967 w 62966"/>
                  <a:gd name="connsiteY5" fmla="*/ 0 h 83076"/>
                  <a:gd name="connsiteX6" fmla="*/ 62967 w 62966"/>
                  <a:gd name="connsiteY6" fmla="*/ 18342 h 83076"/>
                  <a:gd name="connsiteX7" fmla="*/ 42737 w 62966"/>
                  <a:gd name="connsiteY7" fmla="*/ 18342 h 83076"/>
                  <a:gd name="connsiteX8" fmla="*/ 42737 w 62966"/>
                  <a:gd name="connsiteY8" fmla="*/ 83077 h 8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66" h="83076">
                    <a:moveTo>
                      <a:pt x="42737" y="83077"/>
                    </a:moveTo>
                    <a:lnTo>
                      <a:pt x="20290" y="83077"/>
                    </a:lnTo>
                    <a:lnTo>
                      <a:pt x="20290" y="18342"/>
                    </a:lnTo>
                    <a:lnTo>
                      <a:pt x="0" y="18342"/>
                    </a:lnTo>
                    <a:lnTo>
                      <a:pt x="0" y="0"/>
                    </a:lnTo>
                    <a:lnTo>
                      <a:pt x="62967" y="0"/>
                    </a:lnTo>
                    <a:lnTo>
                      <a:pt x="62967" y="18342"/>
                    </a:lnTo>
                    <a:lnTo>
                      <a:pt x="42737" y="18342"/>
                    </a:lnTo>
                    <a:lnTo>
                      <a:pt x="42737" y="83077"/>
                    </a:lnTo>
                    <a:close/>
                  </a:path>
                </a:pathLst>
              </a:custGeom>
              <a:grpFill/>
              <a:ln w="2977"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7D30C28D-0A72-B35A-8CEF-BF0E8A356EB7}"/>
                  </a:ext>
                </a:extLst>
              </p:cNvPr>
              <p:cNvSpPr/>
              <p:nvPr/>
            </p:nvSpPr>
            <p:spPr>
              <a:xfrm>
                <a:off x="11373262" y="6184054"/>
                <a:ext cx="71208" cy="83076"/>
              </a:xfrm>
              <a:custGeom>
                <a:avLst/>
                <a:gdLst>
                  <a:gd name="connsiteX0" fmla="*/ 71209 w 71208"/>
                  <a:gd name="connsiteY0" fmla="*/ 83077 h 83076"/>
                  <a:gd name="connsiteX1" fmla="*/ 48641 w 71208"/>
                  <a:gd name="connsiteY1" fmla="*/ 83077 h 83076"/>
                  <a:gd name="connsiteX2" fmla="*/ 48641 w 71208"/>
                  <a:gd name="connsiteY2" fmla="*/ 49211 h 83076"/>
                  <a:gd name="connsiteX3" fmla="*/ 22567 w 71208"/>
                  <a:gd name="connsiteY3" fmla="*/ 49211 h 83076"/>
                  <a:gd name="connsiteX4" fmla="*/ 22567 w 71208"/>
                  <a:gd name="connsiteY4" fmla="*/ 83077 h 83076"/>
                  <a:gd name="connsiteX5" fmla="*/ 0 w 71208"/>
                  <a:gd name="connsiteY5" fmla="*/ 83077 h 83076"/>
                  <a:gd name="connsiteX6" fmla="*/ 0 w 71208"/>
                  <a:gd name="connsiteY6" fmla="*/ 0 h 83076"/>
                  <a:gd name="connsiteX7" fmla="*/ 22567 w 71208"/>
                  <a:gd name="connsiteY7" fmla="*/ 0 h 83076"/>
                  <a:gd name="connsiteX8" fmla="*/ 22567 w 71208"/>
                  <a:gd name="connsiteY8" fmla="*/ 30809 h 83076"/>
                  <a:gd name="connsiteX9" fmla="*/ 48641 w 71208"/>
                  <a:gd name="connsiteY9" fmla="*/ 30809 h 83076"/>
                  <a:gd name="connsiteX10" fmla="*/ 48641 w 71208"/>
                  <a:gd name="connsiteY10" fmla="*/ 0 h 83076"/>
                  <a:gd name="connsiteX11" fmla="*/ 71209 w 71208"/>
                  <a:gd name="connsiteY11" fmla="*/ 0 h 83076"/>
                  <a:gd name="connsiteX12" fmla="*/ 71209 w 71208"/>
                  <a:gd name="connsiteY12" fmla="*/ 83077 h 8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208" h="83076">
                    <a:moveTo>
                      <a:pt x="71209" y="83077"/>
                    </a:moveTo>
                    <a:lnTo>
                      <a:pt x="48641" y="83077"/>
                    </a:lnTo>
                    <a:lnTo>
                      <a:pt x="48641" y="49211"/>
                    </a:lnTo>
                    <a:lnTo>
                      <a:pt x="22567" y="49211"/>
                    </a:lnTo>
                    <a:lnTo>
                      <a:pt x="22567" y="83077"/>
                    </a:lnTo>
                    <a:lnTo>
                      <a:pt x="0" y="83077"/>
                    </a:lnTo>
                    <a:lnTo>
                      <a:pt x="0" y="0"/>
                    </a:lnTo>
                    <a:lnTo>
                      <a:pt x="22567" y="0"/>
                    </a:lnTo>
                    <a:lnTo>
                      <a:pt x="22567" y="30809"/>
                    </a:lnTo>
                    <a:lnTo>
                      <a:pt x="48641" y="30809"/>
                    </a:lnTo>
                    <a:lnTo>
                      <a:pt x="48641" y="0"/>
                    </a:lnTo>
                    <a:lnTo>
                      <a:pt x="71209" y="0"/>
                    </a:lnTo>
                    <a:lnTo>
                      <a:pt x="71209" y="83077"/>
                    </a:lnTo>
                    <a:close/>
                  </a:path>
                </a:pathLst>
              </a:custGeom>
              <a:grpFill/>
              <a:ln w="2977"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CE6296CF-2987-6FAA-0321-37C089D211DD}"/>
                  </a:ext>
                </a:extLst>
              </p:cNvPr>
              <p:cNvSpPr/>
              <p:nvPr/>
            </p:nvSpPr>
            <p:spPr>
              <a:xfrm>
                <a:off x="11450855" y="6183724"/>
                <a:ext cx="84485" cy="83406"/>
              </a:xfrm>
              <a:custGeom>
                <a:avLst/>
                <a:gdLst>
                  <a:gd name="connsiteX0" fmla="*/ 59970 w 84485"/>
                  <a:gd name="connsiteY0" fmla="*/ 83407 h 83406"/>
                  <a:gd name="connsiteX1" fmla="*/ 55864 w 84485"/>
                  <a:gd name="connsiteY1" fmla="*/ 67822 h 83406"/>
                  <a:gd name="connsiteX2" fmla="*/ 28861 w 84485"/>
                  <a:gd name="connsiteY2" fmla="*/ 67822 h 83406"/>
                  <a:gd name="connsiteX3" fmla="*/ 24665 w 84485"/>
                  <a:gd name="connsiteY3" fmla="*/ 83407 h 83406"/>
                  <a:gd name="connsiteX4" fmla="*/ 0 w 84485"/>
                  <a:gd name="connsiteY4" fmla="*/ 83407 h 83406"/>
                  <a:gd name="connsiteX5" fmla="*/ 27093 w 84485"/>
                  <a:gd name="connsiteY5" fmla="*/ 0 h 83406"/>
                  <a:gd name="connsiteX6" fmla="*/ 57033 w 84485"/>
                  <a:gd name="connsiteY6" fmla="*/ 0 h 83406"/>
                  <a:gd name="connsiteX7" fmla="*/ 84485 w 84485"/>
                  <a:gd name="connsiteY7" fmla="*/ 83407 h 83406"/>
                  <a:gd name="connsiteX8" fmla="*/ 59970 w 84485"/>
                  <a:gd name="connsiteY8" fmla="*/ 83407 h 83406"/>
                  <a:gd name="connsiteX9" fmla="*/ 51219 w 84485"/>
                  <a:gd name="connsiteY9" fmla="*/ 49421 h 83406"/>
                  <a:gd name="connsiteX10" fmla="*/ 47652 w 84485"/>
                  <a:gd name="connsiteY10" fmla="*/ 35784 h 83406"/>
                  <a:gd name="connsiteX11" fmla="*/ 44625 w 84485"/>
                  <a:gd name="connsiteY11" fmla="*/ 24006 h 83406"/>
                  <a:gd name="connsiteX12" fmla="*/ 42258 w 84485"/>
                  <a:gd name="connsiteY12" fmla="*/ 13666 h 83406"/>
                  <a:gd name="connsiteX13" fmla="*/ 40250 w 84485"/>
                  <a:gd name="connsiteY13" fmla="*/ 23227 h 83406"/>
                  <a:gd name="connsiteX14" fmla="*/ 33566 w 84485"/>
                  <a:gd name="connsiteY14" fmla="*/ 49421 h 83406"/>
                  <a:gd name="connsiteX15" fmla="*/ 51219 w 84485"/>
                  <a:gd name="connsiteY15" fmla="*/ 49421 h 8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485" h="83406">
                    <a:moveTo>
                      <a:pt x="59970" y="83407"/>
                    </a:moveTo>
                    <a:lnTo>
                      <a:pt x="55864" y="67822"/>
                    </a:lnTo>
                    <a:lnTo>
                      <a:pt x="28861" y="67822"/>
                    </a:lnTo>
                    <a:lnTo>
                      <a:pt x="24665" y="83407"/>
                    </a:lnTo>
                    <a:lnTo>
                      <a:pt x="0" y="83407"/>
                    </a:lnTo>
                    <a:lnTo>
                      <a:pt x="27093" y="0"/>
                    </a:lnTo>
                    <a:lnTo>
                      <a:pt x="57033" y="0"/>
                    </a:lnTo>
                    <a:lnTo>
                      <a:pt x="84485" y="83407"/>
                    </a:lnTo>
                    <a:lnTo>
                      <a:pt x="59970" y="83407"/>
                    </a:lnTo>
                    <a:close/>
                    <a:moveTo>
                      <a:pt x="51219" y="49421"/>
                    </a:moveTo>
                    <a:lnTo>
                      <a:pt x="47652" y="35784"/>
                    </a:lnTo>
                    <a:cubicBezTo>
                      <a:pt x="46813" y="32757"/>
                      <a:pt x="45794" y="28831"/>
                      <a:pt x="44625" y="24006"/>
                    </a:cubicBezTo>
                    <a:cubicBezTo>
                      <a:pt x="43427" y="19211"/>
                      <a:pt x="42647" y="15734"/>
                      <a:pt x="42258" y="13666"/>
                    </a:cubicBezTo>
                    <a:cubicBezTo>
                      <a:pt x="41928" y="15584"/>
                      <a:pt x="41239" y="18791"/>
                      <a:pt x="40250" y="23227"/>
                    </a:cubicBezTo>
                    <a:cubicBezTo>
                      <a:pt x="39261" y="27662"/>
                      <a:pt x="37013" y="36384"/>
                      <a:pt x="33566" y="49421"/>
                    </a:cubicBezTo>
                    <a:lnTo>
                      <a:pt x="51219" y="49421"/>
                    </a:lnTo>
                    <a:close/>
                  </a:path>
                </a:pathLst>
              </a:custGeom>
              <a:grpFill/>
              <a:ln w="2977"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7A9B61CF-57F7-2049-82DA-7CC73B2A1FAA}"/>
                  </a:ext>
                </a:extLst>
              </p:cNvPr>
              <p:cNvSpPr/>
              <p:nvPr/>
            </p:nvSpPr>
            <p:spPr>
              <a:xfrm>
                <a:off x="11528387" y="6184054"/>
                <a:ext cx="62966" cy="83076"/>
              </a:xfrm>
              <a:custGeom>
                <a:avLst/>
                <a:gdLst>
                  <a:gd name="connsiteX0" fmla="*/ 42737 w 62966"/>
                  <a:gd name="connsiteY0" fmla="*/ 83077 h 83076"/>
                  <a:gd name="connsiteX1" fmla="*/ 20290 w 62966"/>
                  <a:gd name="connsiteY1" fmla="*/ 83077 h 83076"/>
                  <a:gd name="connsiteX2" fmla="*/ 20290 w 62966"/>
                  <a:gd name="connsiteY2" fmla="*/ 18342 h 83076"/>
                  <a:gd name="connsiteX3" fmla="*/ 0 w 62966"/>
                  <a:gd name="connsiteY3" fmla="*/ 18342 h 83076"/>
                  <a:gd name="connsiteX4" fmla="*/ 0 w 62966"/>
                  <a:gd name="connsiteY4" fmla="*/ 0 h 83076"/>
                  <a:gd name="connsiteX5" fmla="*/ 62967 w 62966"/>
                  <a:gd name="connsiteY5" fmla="*/ 0 h 83076"/>
                  <a:gd name="connsiteX6" fmla="*/ 62967 w 62966"/>
                  <a:gd name="connsiteY6" fmla="*/ 18342 h 83076"/>
                  <a:gd name="connsiteX7" fmla="*/ 42737 w 62966"/>
                  <a:gd name="connsiteY7" fmla="*/ 18342 h 83076"/>
                  <a:gd name="connsiteX8" fmla="*/ 42737 w 62966"/>
                  <a:gd name="connsiteY8" fmla="*/ 83077 h 8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66" h="83076">
                    <a:moveTo>
                      <a:pt x="42737" y="83077"/>
                    </a:moveTo>
                    <a:lnTo>
                      <a:pt x="20290" y="83077"/>
                    </a:lnTo>
                    <a:lnTo>
                      <a:pt x="20290" y="18342"/>
                    </a:lnTo>
                    <a:lnTo>
                      <a:pt x="0" y="18342"/>
                    </a:lnTo>
                    <a:lnTo>
                      <a:pt x="0" y="0"/>
                    </a:lnTo>
                    <a:lnTo>
                      <a:pt x="62967" y="0"/>
                    </a:lnTo>
                    <a:lnTo>
                      <a:pt x="62967" y="18342"/>
                    </a:lnTo>
                    <a:lnTo>
                      <a:pt x="42737" y="18342"/>
                    </a:lnTo>
                    <a:lnTo>
                      <a:pt x="42737" y="83077"/>
                    </a:lnTo>
                    <a:close/>
                  </a:path>
                </a:pathLst>
              </a:custGeom>
              <a:grpFill/>
              <a:ln w="2977"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20466835-5AAD-D560-FDE0-5BBBF4C0013B}"/>
                  </a:ext>
                </a:extLst>
              </p:cNvPr>
              <p:cNvSpPr/>
              <p:nvPr/>
            </p:nvSpPr>
            <p:spPr>
              <a:xfrm>
                <a:off x="10850736" y="6300428"/>
                <a:ext cx="94585" cy="83106"/>
              </a:xfrm>
              <a:custGeom>
                <a:avLst/>
                <a:gdLst>
                  <a:gd name="connsiteX0" fmla="*/ 36204 w 94585"/>
                  <a:gd name="connsiteY0" fmla="*/ 83077 h 83106"/>
                  <a:gd name="connsiteX1" fmla="*/ 19211 w 94585"/>
                  <a:gd name="connsiteY1" fmla="*/ 23227 h 83106"/>
                  <a:gd name="connsiteX2" fmla="*/ 18701 w 94585"/>
                  <a:gd name="connsiteY2" fmla="*/ 23227 h 83106"/>
                  <a:gd name="connsiteX3" fmla="*/ 19900 w 94585"/>
                  <a:gd name="connsiteY3" fmla="*/ 46993 h 83106"/>
                  <a:gd name="connsiteX4" fmla="*/ 19900 w 94585"/>
                  <a:gd name="connsiteY4" fmla="*/ 83077 h 83106"/>
                  <a:gd name="connsiteX5" fmla="*/ 0 w 94585"/>
                  <a:gd name="connsiteY5" fmla="*/ 83077 h 83106"/>
                  <a:gd name="connsiteX6" fmla="*/ 0 w 94585"/>
                  <a:gd name="connsiteY6" fmla="*/ 0 h 83106"/>
                  <a:gd name="connsiteX7" fmla="*/ 29880 w 94585"/>
                  <a:gd name="connsiteY7" fmla="*/ 0 h 83106"/>
                  <a:gd name="connsiteX8" fmla="*/ 47203 w 94585"/>
                  <a:gd name="connsiteY8" fmla="*/ 58981 h 83106"/>
                  <a:gd name="connsiteX9" fmla="*/ 47652 w 94585"/>
                  <a:gd name="connsiteY9" fmla="*/ 58981 h 83106"/>
                  <a:gd name="connsiteX10" fmla="*/ 64645 w 94585"/>
                  <a:gd name="connsiteY10" fmla="*/ 0 h 83106"/>
                  <a:gd name="connsiteX11" fmla="*/ 94585 w 94585"/>
                  <a:gd name="connsiteY11" fmla="*/ 0 h 83106"/>
                  <a:gd name="connsiteX12" fmla="*/ 94585 w 94585"/>
                  <a:gd name="connsiteY12" fmla="*/ 83077 h 83106"/>
                  <a:gd name="connsiteX13" fmla="*/ 73966 w 94585"/>
                  <a:gd name="connsiteY13" fmla="*/ 83077 h 83106"/>
                  <a:gd name="connsiteX14" fmla="*/ 73966 w 94585"/>
                  <a:gd name="connsiteY14" fmla="*/ 46663 h 83106"/>
                  <a:gd name="connsiteX15" fmla="*/ 74056 w 94585"/>
                  <a:gd name="connsiteY15" fmla="*/ 40370 h 83106"/>
                  <a:gd name="connsiteX16" fmla="*/ 74835 w 94585"/>
                  <a:gd name="connsiteY16" fmla="*/ 23377 h 83106"/>
                  <a:gd name="connsiteX17" fmla="*/ 74326 w 94585"/>
                  <a:gd name="connsiteY17" fmla="*/ 23377 h 83106"/>
                  <a:gd name="connsiteX18" fmla="*/ 57572 w 94585"/>
                  <a:gd name="connsiteY18" fmla="*/ 83107 h 83106"/>
                  <a:gd name="connsiteX19" fmla="*/ 36204 w 94585"/>
                  <a:gd name="connsiteY19" fmla="*/ 83107 h 8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4585" h="83106">
                    <a:moveTo>
                      <a:pt x="36204" y="83077"/>
                    </a:moveTo>
                    <a:lnTo>
                      <a:pt x="19211" y="23227"/>
                    </a:lnTo>
                    <a:lnTo>
                      <a:pt x="18701" y="23227"/>
                    </a:lnTo>
                    <a:cubicBezTo>
                      <a:pt x="19510" y="33417"/>
                      <a:pt x="19900" y="41329"/>
                      <a:pt x="19900" y="46993"/>
                    </a:cubicBezTo>
                    <a:lnTo>
                      <a:pt x="19900" y="83077"/>
                    </a:lnTo>
                    <a:lnTo>
                      <a:pt x="0" y="83077"/>
                    </a:lnTo>
                    <a:lnTo>
                      <a:pt x="0" y="0"/>
                    </a:lnTo>
                    <a:lnTo>
                      <a:pt x="29880" y="0"/>
                    </a:lnTo>
                    <a:lnTo>
                      <a:pt x="47203" y="58981"/>
                    </a:lnTo>
                    <a:lnTo>
                      <a:pt x="47652" y="58981"/>
                    </a:lnTo>
                    <a:lnTo>
                      <a:pt x="64645" y="0"/>
                    </a:lnTo>
                    <a:lnTo>
                      <a:pt x="94585" y="0"/>
                    </a:lnTo>
                    <a:lnTo>
                      <a:pt x="94585" y="83077"/>
                    </a:lnTo>
                    <a:lnTo>
                      <a:pt x="73966" y="83077"/>
                    </a:lnTo>
                    <a:lnTo>
                      <a:pt x="73966" y="46663"/>
                    </a:lnTo>
                    <a:cubicBezTo>
                      <a:pt x="73966" y="44775"/>
                      <a:pt x="73996" y="42677"/>
                      <a:pt x="74056" y="40370"/>
                    </a:cubicBezTo>
                    <a:cubicBezTo>
                      <a:pt x="74116" y="38062"/>
                      <a:pt x="74356" y="32398"/>
                      <a:pt x="74835" y="23377"/>
                    </a:cubicBezTo>
                    <a:lnTo>
                      <a:pt x="74326" y="23377"/>
                    </a:lnTo>
                    <a:lnTo>
                      <a:pt x="57572" y="83107"/>
                    </a:lnTo>
                    <a:lnTo>
                      <a:pt x="36204" y="83107"/>
                    </a:lnTo>
                    <a:close/>
                  </a:path>
                </a:pathLst>
              </a:custGeom>
              <a:grpFill/>
              <a:ln w="2977"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36F55965-090F-5048-DE91-22CD8D75CF96}"/>
                  </a:ext>
                </a:extLst>
              </p:cNvPr>
              <p:cNvSpPr/>
              <p:nvPr/>
            </p:nvSpPr>
            <p:spPr>
              <a:xfrm>
                <a:off x="10951794" y="6300098"/>
                <a:ext cx="84485" cy="83406"/>
              </a:xfrm>
              <a:custGeom>
                <a:avLst/>
                <a:gdLst>
                  <a:gd name="connsiteX0" fmla="*/ 59970 w 84485"/>
                  <a:gd name="connsiteY0" fmla="*/ 83407 h 83406"/>
                  <a:gd name="connsiteX1" fmla="*/ 55864 w 84485"/>
                  <a:gd name="connsiteY1" fmla="*/ 67822 h 83406"/>
                  <a:gd name="connsiteX2" fmla="*/ 28861 w 84485"/>
                  <a:gd name="connsiteY2" fmla="*/ 67822 h 83406"/>
                  <a:gd name="connsiteX3" fmla="*/ 24665 w 84485"/>
                  <a:gd name="connsiteY3" fmla="*/ 83407 h 83406"/>
                  <a:gd name="connsiteX4" fmla="*/ 0 w 84485"/>
                  <a:gd name="connsiteY4" fmla="*/ 83407 h 83406"/>
                  <a:gd name="connsiteX5" fmla="*/ 27093 w 84485"/>
                  <a:gd name="connsiteY5" fmla="*/ 0 h 83406"/>
                  <a:gd name="connsiteX6" fmla="*/ 57033 w 84485"/>
                  <a:gd name="connsiteY6" fmla="*/ 0 h 83406"/>
                  <a:gd name="connsiteX7" fmla="*/ 84485 w 84485"/>
                  <a:gd name="connsiteY7" fmla="*/ 83407 h 83406"/>
                  <a:gd name="connsiteX8" fmla="*/ 59970 w 84485"/>
                  <a:gd name="connsiteY8" fmla="*/ 83407 h 83406"/>
                  <a:gd name="connsiteX9" fmla="*/ 51219 w 84485"/>
                  <a:gd name="connsiteY9" fmla="*/ 49451 h 83406"/>
                  <a:gd name="connsiteX10" fmla="*/ 47652 w 84485"/>
                  <a:gd name="connsiteY10" fmla="*/ 35814 h 83406"/>
                  <a:gd name="connsiteX11" fmla="*/ 44625 w 84485"/>
                  <a:gd name="connsiteY11" fmla="*/ 24036 h 83406"/>
                  <a:gd name="connsiteX12" fmla="*/ 42258 w 84485"/>
                  <a:gd name="connsiteY12" fmla="*/ 13696 h 83406"/>
                  <a:gd name="connsiteX13" fmla="*/ 40250 w 84485"/>
                  <a:gd name="connsiteY13" fmla="*/ 23257 h 83406"/>
                  <a:gd name="connsiteX14" fmla="*/ 33566 w 84485"/>
                  <a:gd name="connsiteY14" fmla="*/ 49451 h 83406"/>
                  <a:gd name="connsiteX15" fmla="*/ 51219 w 84485"/>
                  <a:gd name="connsiteY15" fmla="*/ 49451 h 8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485" h="83406">
                    <a:moveTo>
                      <a:pt x="59970" y="83407"/>
                    </a:moveTo>
                    <a:lnTo>
                      <a:pt x="55864" y="67822"/>
                    </a:lnTo>
                    <a:lnTo>
                      <a:pt x="28861" y="67822"/>
                    </a:lnTo>
                    <a:lnTo>
                      <a:pt x="24665" y="83407"/>
                    </a:lnTo>
                    <a:lnTo>
                      <a:pt x="0" y="83407"/>
                    </a:lnTo>
                    <a:lnTo>
                      <a:pt x="27093" y="0"/>
                    </a:lnTo>
                    <a:lnTo>
                      <a:pt x="57033" y="0"/>
                    </a:lnTo>
                    <a:lnTo>
                      <a:pt x="84485" y="83407"/>
                    </a:lnTo>
                    <a:lnTo>
                      <a:pt x="59970" y="83407"/>
                    </a:lnTo>
                    <a:close/>
                    <a:moveTo>
                      <a:pt x="51219" y="49451"/>
                    </a:moveTo>
                    <a:lnTo>
                      <a:pt x="47652" y="35814"/>
                    </a:lnTo>
                    <a:cubicBezTo>
                      <a:pt x="46813" y="32787"/>
                      <a:pt x="45794" y="28861"/>
                      <a:pt x="44625" y="24036"/>
                    </a:cubicBezTo>
                    <a:cubicBezTo>
                      <a:pt x="43427" y="19241"/>
                      <a:pt x="42647" y="15764"/>
                      <a:pt x="42258" y="13696"/>
                    </a:cubicBezTo>
                    <a:cubicBezTo>
                      <a:pt x="41928" y="15614"/>
                      <a:pt x="41239" y="18821"/>
                      <a:pt x="40250" y="23257"/>
                    </a:cubicBezTo>
                    <a:cubicBezTo>
                      <a:pt x="39231" y="27692"/>
                      <a:pt x="37013" y="36414"/>
                      <a:pt x="33566" y="49451"/>
                    </a:cubicBezTo>
                    <a:lnTo>
                      <a:pt x="51219" y="49451"/>
                    </a:lnTo>
                    <a:close/>
                  </a:path>
                </a:pathLst>
              </a:custGeom>
              <a:grpFill/>
              <a:ln w="2977"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33FFE62A-3DD9-E27B-98F2-D24B1E9605B1}"/>
                  </a:ext>
                </a:extLst>
              </p:cNvPr>
              <p:cNvSpPr/>
              <p:nvPr/>
            </p:nvSpPr>
            <p:spPr>
              <a:xfrm>
                <a:off x="11029297" y="6300428"/>
                <a:ext cx="62966" cy="83076"/>
              </a:xfrm>
              <a:custGeom>
                <a:avLst/>
                <a:gdLst>
                  <a:gd name="connsiteX0" fmla="*/ 42737 w 62966"/>
                  <a:gd name="connsiteY0" fmla="*/ 83077 h 83076"/>
                  <a:gd name="connsiteX1" fmla="*/ 20290 w 62966"/>
                  <a:gd name="connsiteY1" fmla="*/ 83077 h 83076"/>
                  <a:gd name="connsiteX2" fmla="*/ 20290 w 62966"/>
                  <a:gd name="connsiteY2" fmla="*/ 18342 h 83076"/>
                  <a:gd name="connsiteX3" fmla="*/ 0 w 62966"/>
                  <a:gd name="connsiteY3" fmla="*/ 18342 h 83076"/>
                  <a:gd name="connsiteX4" fmla="*/ 0 w 62966"/>
                  <a:gd name="connsiteY4" fmla="*/ 0 h 83076"/>
                  <a:gd name="connsiteX5" fmla="*/ 62967 w 62966"/>
                  <a:gd name="connsiteY5" fmla="*/ 0 h 83076"/>
                  <a:gd name="connsiteX6" fmla="*/ 62967 w 62966"/>
                  <a:gd name="connsiteY6" fmla="*/ 18342 h 83076"/>
                  <a:gd name="connsiteX7" fmla="*/ 42737 w 62966"/>
                  <a:gd name="connsiteY7" fmla="*/ 18342 h 83076"/>
                  <a:gd name="connsiteX8" fmla="*/ 42737 w 62966"/>
                  <a:gd name="connsiteY8" fmla="*/ 83077 h 8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66" h="83076">
                    <a:moveTo>
                      <a:pt x="42737" y="83077"/>
                    </a:moveTo>
                    <a:lnTo>
                      <a:pt x="20290" y="83077"/>
                    </a:lnTo>
                    <a:lnTo>
                      <a:pt x="20290" y="18342"/>
                    </a:lnTo>
                    <a:lnTo>
                      <a:pt x="0" y="18342"/>
                    </a:lnTo>
                    <a:lnTo>
                      <a:pt x="0" y="0"/>
                    </a:lnTo>
                    <a:lnTo>
                      <a:pt x="62967" y="0"/>
                    </a:lnTo>
                    <a:lnTo>
                      <a:pt x="62967" y="18342"/>
                    </a:lnTo>
                    <a:lnTo>
                      <a:pt x="42737" y="18342"/>
                    </a:lnTo>
                    <a:lnTo>
                      <a:pt x="42737" y="83077"/>
                    </a:lnTo>
                    <a:close/>
                  </a:path>
                </a:pathLst>
              </a:custGeom>
              <a:grpFill/>
              <a:ln w="2977"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C0B7AE8C-3E07-3688-0E35-DC64109BAC93}"/>
                  </a:ext>
                </a:extLst>
              </p:cNvPr>
              <p:cNvSpPr/>
              <p:nvPr/>
            </p:nvSpPr>
            <p:spPr>
              <a:xfrm>
                <a:off x="11097209" y="6300428"/>
                <a:ext cx="62966" cy="83076"/>
              </a:xfrm>
              <a:custGeom>
                <a:avLst/>
                <a:gdLst>
                  <a:gd name="connsiteX0" fmla="*/ 42737 w 62966"/>
                  <a:gd name="connsiteY0" fmla="*/ 83077 h 83076"/>
                  <a:gd name="connsiteX1" fmla="*/ 20290 w 62966"/>
                  <a:gd name="connsiteY1" fmla="*/ 83077 h 83076"/>
                  <a:gd name="connsiteX2" fmla="*/ 20290 w 62966"/>
                  <a:gd name="connsiteY2" fmla="*/ 18342 h 83076"/>
                  <a:gd name="connsiteX3" fmla="*/ 0 w 62966"/>
                  <a:gd name="connsiteY3" fmla="*/ 18342 h 83076"/>
                  <a:gd name="connsiteX4" fmla="*/ 0 w 62966"/>
                  <a:gd name="connsiteY4" fmla="*/ 0 h 83076"/>
                  <a:gd name="connsiteX5" fmla="*/ 62967 w 62966"/>
                  <a:gd name="connsiteY5" fmla="*/ 0 h 83076"/>
                  <a:gd name="connsiteX6" fmla="*/ 62967 w 62966"/>
                  <a:gd name="connsiteY6" fmla="*/ 18342 h 83076"/>
                  <a:gd name="connsiteX7" fmla="*/ 42737 w 62966"/>
                  <a:gd name="connsiteY7" fmla="*/ 18342 h 83076"/>
                  <a:gd name="connsiteX8" fmla="*/ 42737 w 62966"/>
                  <a:gd name="connsiteY8" fmla="*/ 83077 h 8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66" h="83076">
                    <a:moveTo>
                      <a:pt x="42737" y="83077"/>
                    </a:moveTo>
                    <a:lnTo>
                      <a:pt x="20290" y="83077"/>
                    </a:lnTo>
                    <a:lnTo>
                      <a:pt x="20290" y="18342"/>
                    </a:lnTo>
                    <a:lnTo>
                      <a:pt x="0" y="18342"/>
                    </a:lnTo>
                    <a:lnTo>
                      <a:pt x="0" y="0"/>
                    </a:lnTo>
                    <a:lnTo>
                      <a:pt x="62967" y="0"/>
                    </a:lnTo>
                    <a:lnTo>
                      <a:pt x="62967" y="18342"/>
                    </a:lnTo>
                    <a:lnTo>
                      <a:pt x="42737" y="18342"/>
                    </a:lnTo>
                    <a:lnTo>
                      <a:pt x="42737" y="83077"/>
                    </a:lnTo>
                    <a:close/>
                  </a:path>
                </a:pathLst>
              </a:custGeom>
              <a:grpFill/>
              <a:ln w="2977"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5DC288B3-BCCD-9035-9B46-D614E006B9E2}"/>
                  </a:ext>
                </a:extLst>
              </p:cNvPr>
              <p:cNvSpPr/>
              <p:nvPr/>
            </p:nvSpPr>
            <p:spPr>
              <a:xfrm>
                <a:off x="11167998" y="6300428"/>
                <a:ext cx="49330" cy="83076"/>
              </a:xfrm>
              <a:custGeom>
                <a:avLst/>
                <a:gdLst>
                  <a:gd name="connsiteX0" fmla="*/ 49331 w 49330"/>
                  <a:gd name="connsiteY0" fmla="*/ 83077 h 83076"/>
                  <a:gd name="connsiteX1" fmla="*/ 0 w 49330"/>
                  <a:gd name="connsiteY1" fmla="*/ 83077 h 83076"/>
                  <a:gd name="connsiteX2" fmla="*/ 0 w 49330"/>
                  <a:gd name="connsiteY2" fmla="*/ 0 h 83076"/>
                  <a:gd name="connsiteX3" fmla="*/ 49331 w 49330"/>
                  <a:gd name="connsiteY3" fmla="*/ 0 h 83076"/>
                  <a:gd name="connsiteX4" fmla="*/ 49331 w 49330"/>
                  <a:gd name="connsiteY4" fmla="*/ 18012 h 83076"/>
                  <a:gd name="connsiteX5" fmla="*/ 22448 w 49330"/>
                  <a:gd name="connsiteY5" fmla="*/ 18012 h 83076"/>
                  <a:gd name="connsiteX6" fmla="*/ 22448 w 49330"/>
                  <a:gd name="connsiteY6" fmla="*/ 31079 h 83076"/>
                  <a:gd name="connsiteX7" fmla="*/ 47353 w 49330"/>
                  <a:gd name="connsiteY7" fmla="*/ 31079 h 83076"/>
                  <a:gd name="connsiteX8" fmla="*/ 47353 w 49330"/>
                  <a:gd name="connsiteY8" fmla="*/ 49091 h 83076"/>
                  <a:gd name="connsiteX9" fmla="*/ 22448 w 49330"/>
                  <a:gd name="connsiteY9" fmla="*/ 49091 h 83076"/>
                  <a:gd name="connsiteX10" fmla="*/ 22448 w 49330"/>
                  <a:gd name="connsiteY10" fmla="*/ 64765 h 83076"/>
                  <a:gd name="connsiteX11" fmla="*/ 49331 w 49330"/>
                  <a:gd name="connsiteY11" fmla="*/ 64765 h 83076"/>
                  <a:gd name="connsiteX12" fmla="*/ 49331 w 49330"/>
                  <a:gd name="connsiteY12" fmla="*/ 83077 h 8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330" h="83076">
                    <a:moveTo>
                      <a:pt x="49331" y="83077"/>
                    </a:moveTo>
                    <a:lnTo>
                      <a:pt x="0" y="83077"/>
                    </a:lnTo>
                    <a:lnTo>
                      <a:pt x="0" y="0"/>
                    </a:lnTo>
                    <a:lnTo>
                      <a:pt x="49331" y="0"/>
                    </a:lnTo>
                    <a:lnTo>
                      <a:pt x="49331" y="18012"/>
                    </a:lnTo>
                    <a:lnTo>
                      <a:pt x="22448" y="18012"/>
                    </a:lnTo>
                    <a:lnTo>
                      <a:pt x="22448" y="31079"/>
                    </a:lnTo>
                    <a:lnTo>
                      <a:pt x="47353" y="31079"/>
                    </a:lnTo>
                    <a:lnTo>
                      <a:pt x="47353" y="49091"/>
                    </a:lnTo>
                    <a:lnTo>
                      <a:pt x="22448" y="49091"/>
                    </a:lnTo>
                    <a:lnTo>
                      <a:pt x="22448" y="64765"/>
                    </a:lnTo>
                    <a:lnTo>
                      <a:pt x="49331" y="64765"/>
                    </a:lnTo>
                    <a:lnTo>
                      <a:pt x="49331" y="83077"/>
                    </a:lnTo>
                    <a:close/>
                  </a:path>
                </a:pathLst>
              </a:custGeom>
              <a:grpFill/>
              <a:ln w="2977"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369130DA-A5F3-BD8E-2A3A-7E023F9BFB7D}"/>
                  </a:ext>
                </a:extLst>
              </p:cNvPr>
              <p:cNvSpPr/>
              <p:nvPr/>
            </p:nvSpPr>
            <p:spPr>
              <a:xfrm>
                <a:off x="11229706" y="6300458"/>
                <a:ext cx="71208" cy="83076"/>
              </a:xfrm>
              <a:custGeom>
                <a:avLst/>
                <a:gdLst>
                  <a:gd name="connsiteX0" fmla="*/ 22448 w 71208"/>
                  <a:gd name="connsiteY0" fmla="*/ 52837 h 83076"/>
                  <a:gd name="connsiteX1" fmla="*/ 22448 w 71208"/>
                  <a:gd name="connsiteY1" fmla="*/ 83077 h 83076"/>
                  <a:gd name="connsiteX2" fmla="*/ 0 w 71208"/>
                  <a:gd name="connsiteY2" fmla="*/ 83077 h 83076"/>
                  <a:gd name="connsiteX3" fmla="*/ 0 w 71208"/>
                  <a:gd name="connsiteY3" fmla="*/ 0 h 83076"/>
                  <a:gd name="connsiteX4" fmla="*/ 27213 w 71208"/>
                  <a:gd name="connsiteY4" fmla="*/ 0 h 83076"/>
                  <a:gd name="connsiteX5" fmla="*/ 61079 w 71208"/>
                  <a:gd name="connsiteY5" fmla="*/ 24545 h 83076"/>
                  <a:gd name="connsiteX6" fmla="*/ 46993 w 71208"/>
                  <a:gd name="connsiteY6" fmla="*/ 46873 h 83076"/>
                  <a:gd name="connsiteX7" fmla="*/ 71209 w 71208"/>
                  <a:gd name="connsiteY7" fmla="*/ 83077 h 83076"/>
                  <a:gd name="connsiteX8" fmla="*/ 45764 w 71208"/>
                  <a:gd name="connsiteY8" fmla="*/ 83077 h 83076"/>
                  <a:gd name="connsiteX9" fmla="*/ 28142 w 71208"/>
                  <a:gd name="connsiteY9" fmla="*/ 52837 h 83076"/>
                  <a:gd name="connsiteX10" fmla="*/ 22448 w 71208"/>
                  <a:gd name="connsiteY10" fmla="*/ 52837 h 83076"/>
                  <a:gd name="connsiteX11" fmla="*/ 22448 w 71208"/>
                  <a:gd name="connsiteY11" fmla="*/ 35964 h 83076"/>
                  <a:gd name="connsiteX12" fmla="*/ 26643 w 71208"/>
                  <a:gd name="connsiteY12" fmla="*/ 35964 h 83076"/>
                  <a:gd name="connsiteX13" fmla="*/ 38392 w 71208"/>
                  <a:gd name="connsiteY13" fmla="*/ 25564 h 83076"/>
                  <a:gd name="connsiteX14" fmla="*/ 26853 w 71208"/>
                  <a:gd name="connsiteY14" fmla="*/ 16993 h 83076"/>
                  <a:gd name="connsiteX15" fmla="*/ 22418 w 71208"/>
                  <a:gd name="connsiteY15" fmla="*/ 16993 h 83076"/>
                  <a:gd name="connsiteX16" fmla="*/ 22418 w 71208"/>
                  <a:gd name="connsiteY16" fmla="*/ 35964 h 8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208" h="83076">
                    <a:moveTo>
                      <a:pt x="22448" y="52837"/>
                    </a:moveTo>
                    <a:lnTo>
                      <a:pt x="22448" y="83077"/>
                    </a:lnTo>
                    <a:lnTo>
                      <a:pt x="0" y="83077"/>
                    </a:lnTo>
                    <a:lnTo>
                      <a:pt x="0" y="0"/>
                    </a:lnTo>
                    <a:lnTo>
                      <a:pt x="27213" y="0"/>
                    </a:lnTo>
                    <a:cubicBezTo>
                      <a:pt x="49780" y="0"/>
                      <a:pt x="61079" y="8182"/>
                      <a:pt x="61079" y="24545"/>
                    </a:cubicBezTo>
                    <a:cubicBezTo>
                      <a:pt x="61079" y="34166"/>
                      <a:pt x="56374" y="41598"/>
                      <a:pt x="46993" y="46873"/>
                    </a:cubicBezTo>
                    <a:lnTo>
                      <a:pt x="71209" y="83077"/>
                    </a:lnTo>
                    <a:lnTo>
                      <a:pt x="45764" y="83077"/>
                    </a:lnTo>
                    <a:lnTo>
                      <a:pt x="28142" y="52837"/>
                    </a:lnTo>
                    <a:lnTo>
                      <a:pt x="22448" y="52837"/>
                    </a:lnTo>
                    <a:close/>
                    <a:moveTo>
                      <a:pt x="22448" y="35964"/>
                    </a:moveTo>
                    <a:lnTo>
                      <a:pt x="26643" y="35964"/>
                    </a:lnTo>
                    <a:cubicBezTo>
                      <a:pt x="34496" y="35964"/>
                      <a:pt x="38392" y="32488"/>
                      <a:pt x="38392" y="25564"/>
                    </a:cubicBezTo>
                    <a:cubicBezTo>
                      <a:pt x="38392" y="19840"/>
                      <a:pt x="34555" y="16993"/>
                      <a:pt x="26853" y="16993"/>
                    </a:cubicBezTo>
                    <a:lnTo>
                      <a:pt x="22418" y="16993"/>
                    </a:lnTo>
                    <a:lnTo>
                      <a:pt x="22418" y="35964"/>
                    </a:lnTo>
                    <a:close/>
                  </a:path>
                </a:pathLst>
              </a:custGeom>
              <a:grpFill/>
              <a:ln w="2977"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B12259B7-E40A-CC41-1212-468CB71CEF50}"/>
                  </a:ext>
                </a:extLst>
              </p:cNvPr>
              <p:cNvSpPr/>
              <p:nvPr/>
            </p:nvSpPr>
            <p:spPr>
              <a:xfrm>
                <a:off x="11304062" y="6299289"/>
                <a:ext cx="58231" cy="85384"/>
              </a:xfrm>
              <a:custGeom>
                <a:avLst/>
                <a:gdLst>
                  <a:gd name="connsiteX0" fmla="*/ 58202 w 58231"/>
                  <a:gd name="connsiteY0" fmla="*/ 59011 h 85384"/>
                  <a:gd name="connsiteX1" fmla="*/ 54276 w 58231"/>
                  <a:gd name="connsiteY1" fmla="*/ 72737 h 85384"/>
                  <a:gd name="connsiteX2" fmla="*/ 42977 w 58231"/>
                  <a:gd name="connsiteY2" fmla="*/ 82058 h 85384"/>
                  <a:gd name="connsiteX3" fmla="*/ 25654 w 58231"/>
                  <a:gd name="connsiteY3" fmla="*/ 85385 h 85384"/>
                  <a:gd name="connsiteX4" fmla="*/ 11718 w 58231"/>
                  <a:gd name="connsiteY4" fmla="*/ 84216 h 85384"/>
                  <a:gd name="connsiteX5" fmla="*/ 0 w 58231"/>
                  <a:gd name="connsiteY5" fmla="*/ 80140 h 85384"/>
                  <a:gd name="connsiteX6" fmla="*/ 0 w 58231"/>
                  <a:gd name="connsiteY6" fmla="*/ 60150 h 85384"/>
                  <a:gd name="connsiteX7" fmla="*/ 13367 w 58231"/>
                  <a:gd name="connsiteY7" fmla="*/ 65305 h 85384"/>
                  <a:gd name="connsiteX8" fmla="*/ 26104 w 58231"/>
                  <a:gd name="connsiteY8" fmla="*/ 67163 h 85384"/>
                  <a:gd name="connsiteX9" fmla="*/ 33447 w 58231"/>
                  <a:gd name="connsiteY9" fmla="*/ 65425 h 85384"/>
                  <a:gd name="connsiteX10" fmla="*/ 35784 w 58231"/>
                  <a:gd name="connsiteY10" fmla="*/ 60959 h 85384"/>
                  <a:gd name="connsiteX11" fmla="*/ 34855 w 58231"/>
                  <a:gd name="connsiteY11" fmla="*/ 57962 h 85384"/>
                  <a:gd name="connsiteX12" fmla="*/ 31828 w 58231"/>
                  <a:gd name="connsiteY12" fmla="*/ 55385 h 85384"/>
                  <a:gd name="connsiteX13" fmla="*/ 20769 w 58231"/>
                  <a:gd name="connsiteY13" fmla="*/ 50050 h 85384"/>
                  <a:gd name="connsiteX14" fmla="*/ 8571 w 58231"/>
                  <a:gd name="connsiteY14" fmla="*/ 42887 h 85384"/>
                  <a:gd name="connsiteX15" fmla="*/ 2547 w 58231"/>
                  <a:gd name="connsiteY15" fmla="*/ 34945 h 85384"/>
                  <a:gd name="connsiteX16" fmla="*/ 599 w 58231"/>
                  <a:gd name="connsiteY16" fmla="*/ 24306 h 85384"/>
                  <a:gd name="connsiteX17" fmla="*/ 8961 w 58231"/>
                  <a:gd name="connsiteY17" fmla="*/ 6414 h 85384"/>
                  <a:gd name="connsiteX18" fmla="*/ 31918 w 58231"/>
                  <a:gd name="connsiteY18" fmla="*/ 0 h 85384"/>
                  <a:gd name="connsiteX19" fmla="*/ 58232 w 58231"/>
                  <a:gd name="connsiteY19" fmla="*/ 5964 h 85384"/>
                  <a:gd name="connsiteX20" fmla="*/ 51369 w 58231"/>
                  <a:gd name="connsiteY20" fmla="*/ 23287 h 85384"/>
                  <a:gd name="connsiteX21" fmla="*/ 31259 w 58231"/>
                  <a:gd name="connsiteY21" fmla="*/ 17952 h 85384"/>
                  <a:gd name="connsiteX22" fmla="*/ 24905 w 58231"/>
                  <a:gd name="connsiteY22" fmla="*/ 19481 h 85384"/>
                  <a:gd name="connsiteX23" fmla="*/ 22927 w 58231"/>
                  <a:gd name="connsiteY23" fmla="*/ 23287 h 85384"/>
                  <a:gd name="connsiteX24" fmla="*/ 25445 w 58231"/>
                  <a:gd name="connsiteY24" fmla="*/ 27662 h 85384"/>
                  <a:gd name="connsiteX25" fmla="*/ 39171 w 58231"/>
                  <a:gd name="connsiteY25" fmla="*/ 34705 h 85384"/>
                  <a:gd name="connsiteX26" fmla="*/ 54096 w 58231"/>
                  <a:gd name="connsiteY26" fmla="*/ 45075 h 85384"/>
                  <a:gd name="connsiteX27" fmla="*/ 58202 w 58231"/>
                  <a:gd name="connsiteY27" fmla="*/ 59011 h 8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231" h="85384">
                    <a:moveTo>
                      <a:pt x="58202" y="59011"/>
                    </a:moveTo>
                    <a:cubicBezTo>
                      <a:pt x="58202" y="64166"/>
                      <a:pt x="56883" y="68751"/>
                      <a:pt x="54276" y="72737"/>
                    </a:cubicBezTo>
                    <a:cubicBezTo>
                      <a:pt x="51668" y="76723"/>
                      <a:pt x="47892" y="79840"/>
                      <a:pt x="42977" y="82058"/>
                    </a:cubicBezTo>
                    <a:cubicBezTo>
                      <a:pt x="38062" y="84276"/>
                      <a:pt x="32278" y="85385"/>
                      <a:pt x="25654" y="85385"/>
                    </a:cubicBezTo>
                    <a:cubicBezTo>
                      <a:pt x="20110" y="85385"/>
                      <a:pt x="15494" y="84995"/>
                      <a:pt x="11718" y="84216"/>
                    </a:cubicBezTo>
                    <a:cubicBezTo>
                      <a:pt x="7972" y="83436"/>
                      <a:pt x="4076" y="82088"/>
                      <a:pt x="0" y="80140"/>
                    </a:cubicBezTo>
                    <a:lnTo>
                      <a:pt x="0" y="60150"/>
                    </a:lnTo>
                    <a:cubicBezTo>
                      <a:pt x="4286" y="62338"/>
                      <a:pt x="8721" y="64076"/>
                      <a:pt x="13367" y="65305"/>
                    </a:cubicBezTo>
                    <a:cubicBezTo>
                      <a:pt x="17982" y="66533"/>
                      <a:pt x="22238" y="67163"/>
                      <a:pt x="26104" y="67163"/>
                    </a:cubicBezTo>
                    <a:cubicBezTo>
                      <a:pt x="29431" y="67163"/>
                      <a:pt x="31888" y="66593"/>
                      <a:pt x="33447" y="65425"/>
                    </a:cubicBezTo>
                    <a:cubicBezTo>
                      <a:pt x="35005" y="64256"/>
                      <a:pt x="35784" y="62787"/>
                      <a:pt x="35784" y="60959"/>
                    </a:cubicBezTo>
                    <a:cubicBezTo>
                      <a:pt x="35784" y="59820"/>
                      <a:pt x="35485" y="58831"/>
                      <a:pt x="34855" y="57962"/>
                    </a:cubicBezTo>
                    <a:cubicBezTo>
                      <a:pt x="34226" y="57123"/>
                      <a:pt x="33237" y="56254"/>
                      <a:pt x="31828" y="55385"/>
                    </a:cubicBezTo>
                    <a:cubicBezTo>
                      <a:pt x="30450" y="54515"/>
                      <a:pt x="26763" y="52747"/>
                      <a:pt x="20769" y="50050"/>
                    </a:cubicBezTo>
                    <a:cubicBezTo>
                      <a:pt x="15345" y="47592"/>
                      <a:pt x="11299" y="45195"/>
                      <a:pt x="8571" y="42887"/>
                    </a:cubicBezTo>
                    <a:cubicBezTo>
                      <a:pt x="5874" y="40579"/>
                      <a:pt x="3866" y="37912"/>
                      <a:pt x="2547" y="34945"/>
                    </a:cubicBezTo>
                    <a:cubicBezTo>
                      <a:pt x="1229" y="31978"/>
                      <a:pt x="599" y="28412"/>
                      <a:pt x="599" y="24306"/>
                    </a:cubicBezTo>
                    <a:cubicBezTo>
                      <a:pt x="599" y="16663"/>
                      <a:pt x="3387" y="10699"/>
                      <a:pt x="8961" y="6414"/>
                    </a:cubicBezTo>
                    <a:cubicBezTo>
                      <a:pt x="14535" y="2128"/>
                      <a:pt x="22178" y="0"/>
                      <a:pt x="31918" y="0"/>
                    </a:cubicBezTo>
                    <a:cubicBezTo>
                      <a:pt x="40519" y="0"/>
                      <a:pt x="49301" y="1978"/>
                      <a:pt x="58232" y="5964"/>
                    </a:cubicBezTo>
                    <a:lnTo>
                      <a:pt x="51369" y="23287"/>
                    </a:lnTo>
                    <a:cubicBezTo>
                      <a:pt x="43606" y="19720"/>
                      <a:pt x="36893" y="17952"/>
                      <a:pt x="31259" y="17952"/>
                    </a:cubicBezTo>
                    <a:cubicBezTo>
                      <a:pt x="28352" y="17952"/>
                      <a:pt x="26224" y="18462"/>
                      <a:pt x="24905" y="19481"/>
                    </a:cubicBezTo>
                    <a:cubicBezTo>
                      <a:pt x="23586" y="20499"/>
                      <a:pt x="22927" y="21788"/>
                      <a:pt x="22927" y="23287"/>
                    </a:cubicBezTo>
                    <a:cubicBezTo>
                      <a:pt x="22927" y="24905"/>
                      <a:pt x="23766" y="26374"/>
                      <a:pt x="25445" y="27662"/>
                    </a:cubicBezTo>
                    <a:cubicBezTo>
                      <a:pt x="27123" y="28951"/>
                      <a:pt x="31708" y="31289"/>
                      <a:pt x="39171" y="34705"/>
                    </a:cubicBezTo>
                    <a:cubicBezTo>
                      <a:pt x="46334" y="37912"/>
                      <a:pt x="51309" y="41389"/>
                      <a:pt x="54096" y="45075"/>
                    </a:cubicBezTo>
                    <a:cubicBezTo>
                      <a:pt x="56883" y="48761"/>
                      <a:pt x="58202" y="53377"/>
                      <a:pt x="58202" y="59011"/>
                    </a:cubicBezTo>
                    <a:close/>
                  </a:path>
                </a:pathLst>
              </a:custGeom>
              <a:grpFill/>
              <a:ln w="2977" cap="flat">
                <a:noFill/>
                <a:prstDash val="solid"/>
                <a:miter/>
              </a:ln>
            </p:spPr>
            <p:txBody>
              <a:bodyPr rtlCol="0" anchor="ctr"/>
              <a:lstStyle/>
              <a:p>
                <a:endParaRPr lang="en-GB"/>
              </a:p>
            </p:txBody>
          </p:sp>
        </p:grpSp>
        <p:grpSp>
          <p:nvGrpSpPr>
            <p:cNvPr id="9" name="Graphic 24">
              <a:extLst>
                <a:ext uri="{FF2B5EF4-FFF2-40B4-BE49-F238E27FC236}">
                  <a16:creationId xmlns:a16="http://schemas.microsoft.com/office/drawing/2014/main" id="{D0806B8E-676C-926B-AFFA-6DBA049385B0}"/>
                </a:ext>
              </a:extLst>
            </p:cNvPr>
            <p:cNvGrpSpPr/>
            <p:nvPr/>
          </p:nvGrpSpPr>
          <p:grpSpPr>
            <a:xfrm>
              <a:off x="11025806" y="6424354"/>
              <a:ext cx="302772" cy="71208"/>
              <a:chOff x="11025806" y="6424354"/>
              <a:chExt cx="302772" cy="71208"/>
            </a:xfrm>
            <a:solidFill>
              <a:schemeClr val="tx1"/>
            </a:solidFill>
          </p:grpSpPr>
          <p:sp>
            <p:nvSpPr>
              <p:cNvPr id="16" name="Freeform: Shape 15">
                <a:extLst>
                  <a:ext uri="{FF2B5EF4-FFF2-40B4-BE49-F238E27FC236}">
                    <a16:creationId xmlns:a16="http://schemas.microsoft.com/office/drawing/2014/main" id="{E99B6C72-6D65-4C69-253A-D34CA246F0AA}"/>
                  </a:ext>
                </a:extLst>
              </p:cNvPr>
              <p:cNvSpPr/>
              <p:nvPr/>
            </p:nvSpPr>
            <p:spPr>
              <a:xfrm>
                <a:off x="11025806" y="6426362"/>
                <a:ext cx="58002" cy="69200"/>
              </a:xfrm>
              <a:custGeom>
                <a:avLst/>
                <a:gdLst>
                  <a:gd name="connsiteX0" fmla="*/ 57557 w 58002"/>
                  <a:gd name="connsiteY0" fmla="*/ 3027 h 69200"/>
                  <a:gd name="connsiteX1" fmla="*/ 51533 w 58002"/>
                  <a:gd name="connsiteY1" fmla="*/ 0 h 69200"/>
                  <a:gd name="connsiteX2" fmla="*/ 23511 w 58002"/>
                  <a:gd name="connsiteY2" fmla="*/ 19151 h 69200"/>
                  <a:gd name="connsiteX3" fmla="*/ 21413 w 58002"/>
                  <a:gd name="connsiteY3" fmla="*/ 24186 h 69200"/>
                  <a:gd name="connsiteX4" fmla="*/ 25639 w 58002"/>
                  <a:gd name="connsiteY4" fmla="*/ 29221 h 69200"/>
                  <a:gd name="connsiteX5" fmla="*/ 28636 w 58002"/>
                  <a:gd name="connsiteY5" fmla="*/ 30569 h 69200"/>
                  <a:gd name="connsiteX6" fmla="*/ 34060 w 58002"/>
                  <a:gd name="connsiteY6" fmla="*/ 33596 h 69200"/>
                  <a:gd name="connsiteX7" fmla="*/ 37387 w 58002"/>
                  <a:gd name="connsiteY7" fmla="*/ 47353 h 69200"/>
                  <a:gd name="connsiteX8" fmla="*/ 13291 w 58002"/>
                  <a:gd name="connsiteY8" fmla="*/ 63806 h 69200"/>
                  <a:gd name="connsiteX9" fmla="*/ 12692 w 58002"/>
                  <a:gd name="connsiteY9" fmla="*/ 63806 h 69200"/>
                  <a:gd name="connsiteX10" fmla="*/ 10894 w 58002"/>
                  <a:gd name="connsiteY10" fmla="*/ 63806 h 69200"/>
                  <a:gd name="connsiteX11" fmla="*/ 6967 w 58002"/>
                  <a:gd name="connsiteY11" fmla="*/ 62128 h 69200"/>
                  <a:gd name="connsiteX12" fmla="*/ 6068 w 58002"/>
                  <a:gd name="connsiteY12" fmla="*/ 61468 h 69200"/>
                  <a:gd name="connsiteX13" fmla="*/ 6368 w 58002"/>
                  <a:gd name="connsiteY13" fmla="*/ 60449 h 69200"/>
                  <a:gd name="connsiteX14" fmla="*/ 8466 w 58002"/>
                  <a:gd name="connsiteY14" fmla="*/ 58112 h 69200"/>
                  <a:gd name="connsiteX15" fmla="*/ 8466 w 58002"/>
                  <a:gd name="connsiteY15" fmla="*/ 52418 h 69200"/>
                  <a:gd name="connsiteX16" fmla="*/ 6068 w 58002"/>
                  <a:gd name="connsiteY16" fmla="*/ 50739 h 69200"/>
                  <a:gd name="connsiteX17" fmla="*/ 3371 w 58002"/>
                  <a:gd name="connsiteY17" fmla="*/ 52088 h 69200"/>
                  <a:gd name="connsiteX18" fmla="*/ 44 w 58002"/>
                  <a:gd name="connsiteY18" fmla="*/ 60479 h 69200"/>
                  <a:gd name="connsiteX19" fmla="*/ 4270 w 58002"/>
                  <a:gd name="connsiteY19" fmla="*/ 67193 h 69200"/>
                  <a:gd name="connsiteX20" fmla="*/ 13921 w 58002"/>
                  <a:gd name="connsiteY20" fmla="*/ 69201 h 69200"/>
                  <a:gd name="connsiteX21" fmla="*/ 38616 w 58002"/>
                  <a:gd name="connsiteY21" fmla="*/ 54755 h 69200"/>
                  <a:gd name="connsiteX22" fmla="*/ 44040 w 58002"/>
                  <a:gd name="connsiteY22" fmla="*/ 38961 h 69200"/>
                  <a:gd name="connsiteX23" fmla="*/ 33191 w 58002"/>
                  <a:gd name="connsiteY23" fmla="*/ 26194 h 69200"/>
                  <a:gd name="connsiteX24" fmla="*/ 32592 w 58002"/>
                  <a:gd name="connsiteY24" fmla="*/ 25864 h 69200"/>
                  <a:gd name="connsiteX25" fmla="*/ 31992 w 58002"/>
                  <a:gd name="connsiteY25" fmla="*/ 25205 h 69200"/>
                  <a:gd name="connsiteX26" fmla="*/ 33191 w 58002"/>
                  <a:gd name="connsiteY26" fmla="*/ 24186 h 69200"/>
                  <a:gd name="connsiteX27" fmla="*/ 38916 w 58002"/>
                  <a:gd name="connsiteY27" fmla="*/ 21488 h 69200"/>
                  <a:gd name="connsiteX28" fmla="*/ 51863 w 58002"/>
                  <a:gd name="connsiteY28" fmla="*/ 14446 h 69200"/>
                  <a:gd name="connsiteX29" fmla="*/ 56987 w 58002"/>
                  <a:gd name="connsiteY29" fmla="*/ 9081 h 69200"/>
                  <a:gd name="connsiteX30" fmla="*/ 57557 w 58002"/>
                  <a:gd name="connsiteY30" fmla="*/ 3027 h 69200"/>
                  <a:gd name="connsiteX31" fmla="*/ 50634 w 58002"/>
                  <a:gd name="connsiteY31" fmla="*/ 6743 h 69200"/>
                  <a:gd name="connsiteX32" fmla="*/ 33461 w 58002"/>
                  <a:gd name="connsiteY32" fmla="*/ 15824 h 69200"/>
                  <a:gd name="connsiteX33" fmla="*/ 50334 w 58002"/>
                  <a:gd name="connsiteY33" fmla="*/ 5754 h 69200"/>
                  <a:gd name="connsiteX34" fmla="*/ 51233 w 58002"/>
                  <a:gd name="connsiteY34" fmla="*/ 6084 h 69200"/>
                  <a:gd name="connsiteX35" fmla="*/ 50634 w 58002"/>
                  <a:gd name="connsiteY35" fmla="*/ 6743 h 6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8002" h="69200">
                    <a:moveTo>
                      <a:pt x="57557" y="3027"/>
                    </a:moveTo>
                    <a:cubicBezTo>
                      <a:pt x="56358" y="689"/>
                      <a:pt x="53631" y="0"/>
                      <a:pt x="51533" y="0"/>
                    </a:cubicBezTo>
                    <a:cubicBezTo>
                      <a:pt x="41883" y="0"/>
                      <a:pt x="29835" y="12078"/>
                      <a:pt x="23511" y="19151"/>
                    </a:cubicBezTo>
                    <a:cubicBezTo>
                      <a:pt x="21713" y="21159"/>
                      <a:pt x="21113" y="22507"/>
                      <a:pt x="21413" y="24186"/>
                    </a:cubicBezTo>
                    <a:cubicBezTo>
                      <a:pt x="21713" y="26194"/>
                      <a:pt x="23211" y="27872"/>
                      <a:pt x="25639" y="29221"/>
                    </a:cubicBezTo>
                    <a:cubicBezTo>
                      <a:pt x="26538" y="29550"/>
                      <a:pt x="27437" y="29880"/>
                      <a:pt x="28636" y="30569"/>
                    </a:cubicBezTo>
                    <a:cubicBezTo>
                      <a:pt x="30434" y="31229"/>
                      <a:pt x="32562" y="32577"/>
                      <a:pt x="34060" y="33596"/>
                    </a:cubicBezTo>
                    <a:cubicBezTo>
                      <a:pt x="39185" y="37283"/>
                      <a:pt x="40384" y="41658"/>
                      <a:pt x="37387" y="47353"/>
                    </a:cubicBezTo>
                    <a:cubicBezTo>
                      <a:pt x="32562" y="57422"/>
                      <a:pt x="24140" y="62787"/>
                      <a:pt x="13291" y="63806"/>
                    </a:cubicBezTo>
                    <a:lnTo>
                      <a:pt x="12692" y="63806"/>
                    </a:lnTo>
                    <a:cubicBezTo>
                      <a:pt x="12092" y="63806"/>
                      <a:pt x="11493" y="64136"/>
                      <a:pt x="10894" y="63806"/>
                    </a:cubicBezTo>
                    <a:cubicBezTo>
                      <a:pt x="9695" y="63476"/>
                      <a:pt x="8496" y="62787"/>
                      <a:pt x="6967" y="62128"/>
                    </a:cubicBezTo>
                    <a:cubicBezTo>
                      <a:pt x="6668" y="61798"/>
                      <a:pt x="6368" y="61468"/>
                      <a:pt x="6068" y="61468"/>
                    </a:cubicBezTo>
                    <a:cubicBezTo>
                      <a:pt x="6068" y="61139"/>
                      <a:pt x="6068" y="60809"/>
                      <a:pt x="6368" y="60449"/>
                    </a:cubicBezTo>
                    <a:cubicBezTo>
                      <a:pt x="6967" y="59790"/>
                      <a:pt x="7567" y="59101"/>
                      <a:pt x="8466" y="58112"/>
                    </a:cubicBezTo>
                    <a:cubicBezTo>
                      <a:pt x="9365" y="57093"/>
                      <a:pt x="10564" y="54755"/>
                      <a:pt x="8466" y="52418"/>
                    </a:cubicBezTo>
                    <a:cubicBezTo>
                      <a:pt x="7567" y="51399"/>
                      <a:pt x="6967" y="50739"/>
                      <a:pt x="6068" y="50739"/>
                    </a:cubicBezTo>
                    <a:cubicBezTo>
                      <a:pt x="5169" y="50739"/>
                      <a:pt x="4270" y="51399"/>
                      <a:pt x="3371" y="52088"/>
                    </a:cubicBezTo>
                    <a:cubicBezTo>
                      <a:pt x="973" y="53766"/>
                      <a:pt x="-255" y="56793"/>
                      <a:pt x="44" y="60479"/>
                    </a:cubicBezTo>
                    <a:cubicBezTo>
                      <a:pt x="344" y="63177"/>
                      <a:pt x="1843" y="66204"/>
                      <a:pt x="4270" y="67193"/>
                    </a:cubicBezTo>
                    <a:cubicBezTo>
                      <a:pt x="7597" y="68871"/>
                      <a:pt x="10594" y="69201"/>
                      <a:pt x="13921" y="69201"/>
                    </a:cubicBezTo>
                    <a:cubicBezTo>
                      <a:pt x="23571" y="68541"/>
                      <a:pt x="31992" y="63836"/>
                      <a:pt x="38616" y="54755"/>
                    </a:cubicBezTo>
                    <a:cubicBezTo>
                      <a:pt x="42842" y="49031"/>
                      <a:pt x="44640" y="43666"/>
                      <a:pt x="44040" y="38961"/>
                    </a:cubicBezTo>
                    <a:cubicBezTo>
                      <a:pt x="43141" y="34256"/>
                      <a:pt x="39515" y="29880"/>
                      <a:pt x="33191" y="26194"/>
                    </a:cubicBezTo>
                    <a:cubicBezTo>
                      <a:pt x="33191" y="26194"/>
                      <a:pt x="32892" y="25864"/>
                      <a:pt x="32592" y="25864"/>
                    </a:cubicBezTo>
                    <a:cubicBezTo>
                      <a:pt x="32592" y="25534"/>
                      <a:pt x="31992" y="25534"/>
                      <a:pt x="31992" y="25205"/>
                    </a:cubicBezTo>
                    <a:cubicBezTo>
                      <a:pt x="32292" y="24875"/>
                      <a:pt x="32592" y="24545"/>
                      <a:pt x="33191" y="24186"/>
                    </a:cubicBezTo>
                    <a:cubicBezTo>
                      <a:pt x="34989" y="23167"/>
                      <a:pt x="36818" y="22507"/>
                      <a:pt x="38916" y="21488"/>
                    </a:cubicBezTo>
                    <a:cubicBezTo>
                      <a:pt x="43141" y="19480"/>
                      <a:pt x="47637" y="16783"/>
                      <a:pt x="51863" y="14446"/>
                    </a:cubicBezTo>
                    <a:cubicBezTo>
                      <a:pt x="53960" y="13427"/>
                      <a:pt x="55789" y="11419"/>
                      <a:pt x="56987" y="9081"/>
                    </a:cubicBezTo>
                    <a:cubicBezTo>
                      <a:pt x="57857" y="7403"/>
                      <a:pt x="58456" y="4376"/>
                      <a:pt x="57557" y="3027"/>
                    </a:cubicBezTo>
                    <a:close/>
                    <a:moveTo>
                      <a:pt x="50634" y="6743"/>
                    </a:moveTo>
                    <a:cubicBezTo>
                      <a:pt x="45509" y="9770"/>
                      <a:pt x="40084" y="12797"/>
                      <a:pt x="33461" y="15824"/>
                    </a:cubicBezTo>
                    <a:cubicBezTo>
                      <a:pt x="39485" y="10100"/>
                      <a:pt x="44910" y="7103"/>
                      <a:pt x="50334" y="5754"/>
                    </a:cubicBezTo>
                    <a:cubicBezTo>
                      <a:pt x="50634" y="5754"/>
                      <a:pt x="50933" y="5754"/>
                      <a:pt x="51233" y="6084"/>
                    </a:cubicBezTo>
                    <a:cubicBezTo>
                      <a:pt x="50933" y="6384"/>
                      <a:pt x="50634" y="6743"/>
                      <a:pt x="50634" y="6743"/>
                    </a:cubicBezTo>
                    <a:close/>
                  </a:path>
                </a:pathLst>
              </a:custGeom>
              <a:grpFill/>
              <a:ln w="2977"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2A84C5AB-241C-D6B9-352F-CFBC748FC74C}"/>
                  </a:ext>
                </a:extLst>
              </p:cNvPr>
              <p:cNvSpPr/>
              <p:nvPr/>
            </p:nvSpPr>
            <p:spPr>
              <a:xfrm>
                <a:off x="11095512" y="6424354"/>
                <a:ext cx="11556" cy="12107"/>
              </a:xfrm>
              <a:custGeom>
                <a:avLst/>
                <a:gdLst>
                  <a:gd name="connsiteX0" fmla="*/ 4034 w 11556"/>
                  <a:gd name="connsiteY0" fmla="*/ 12108 h 12107"/>
                  <a:gd name="connsiteX1" fmla="*/ 4933 w 11556"/>
                  <a:gd name="connsiteY1" fmla="*/ 12108 h 12107"/>
                  <a:gd name="connsiteX2" fmla="*/ 11557 w 11556"/>
                  <a:gd name="connsiteY2" fmla="*/ 4376 h 12107"/>
                  <a:gd name="connsiteX3" fmla="*/ 6432 w 11556"/>
                  <a:gd name="connsiteY3" fmla="*/ 0 h 12107"/>
                  <a:gd name="connsiteX4" fmla="*/ 5233 w 11556"/>
                  <a:gd name="connsiteY4" fmla="*/ 659 h 12107"/>
                  <a:gd name="connsiteX5" fmla="*/ 1307 w 11556"/>
                  <a:gd name="connsiteY5" fmla="*/ 3357 h 12107"/>
                  <a:gd name="connsiteX6" fmla="*/ 108 w 11556"/>
                  <a:gd name="connsiteY6" fmla="*/ 8721 h 12107"/>
                  <a:gd name="connsiteX7" fmla="*/ 4034 w 11556"/>
                  <a:gd name="connsiteY7" fmla="*/ 12108 h 1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56" h="12107">
                    <a:moveTo>
                      <a:pt x="4034" y="12108"/>
                    </a:moveTo>
                    <a:lnTo>
                      <a:pt x="4933" y="12108"/>
                    </a:lnTo>
                    <a:cubicBezTo>
                      <a:pt x="7930" y="11449"/>
                      <a:pt x="11257" y="7732"/>
                      <a:pt x="11557" y="4376"/>
                    </a:cubicBezTo>
                    <a:cubicBezTo>
                      <a:pt x="11557" y="689"/>
                      <a:pt x="9159" y="0"/>
                      <a:pt x="6432" y="0"/>
                    </a:cubicBezTo>
                    <a:cubicBezTo>
                      <a:pt x="5832" y="330"/>
                      <a:pt x="5533" y="330"/>
                      <a:pt x="5233" y="659"/>
                    </a:cubicBezTo>
                    <a:cubicBezTo>
                      <a:pt x="4034" y="989"/>
                      <a:pt x="2536" y="2008"/>
                      <a:pt x="1307" y="3357"/>
                    </a:cubicBezTo>
                    <a:cubicBezTo>
                      <a:pt x="108" y="4376"/>
                      <a:pt x="-192" y="7043"/>
                      <a:pt x="108" y="8721"/>
                    </a:cubicBezTo>
                    <a:cubicBezTo>
                      <a:pt x="408" y="10759"/>
                      <a:pt x="1906" y="12108"/>
                      <a:pt x="4034" y="12108"/>
                    </a:cubicBezTo>
                    <a:close/>
                  </a:path>
                </a:pathLst>
              </a:custGeom>
              <a:grpFill/>
              <a:ln w="2977"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E28718F8-37D4-511E-BE6F-E87FB6A6E205}"/>
                  </a:ext>
                </a:extLst>
              </p:cNvPr>
              <p:cNvSpPr/>
              <p:nvPr/>
            </p:nvSpPr>
            <p:spPr>
              <a:xfrm>
                <a:off x="11081849" y="6429389"/>
                <a:ext cx="246729" cy="56043"/>
              </a:xfrm>
              <a:custGeom>
                <a:avLst/>
                <a:gdLst>
                  <a:gd name="connsiteX0" fmla="*/ 246459 w 246729"/>
                  <a:gd name="connsiteY0" fmla="*/ 18132 h 56043"/>
                  <a:gd name="connsiteX1" fmla="*/ 245260 w 246729"/>
                  <a:gd name="connsiteY1" fmla="*/ 16454 h 56043"/>
                  <a:gd name="connsiteX2" fmla="*/ 241634 w 246729"/>
                  <a:gd name="connsiteY2" fmla="*/ 17472 h 56043"/>
                  <a:gd name="connsiteX3" fmla="*/ 224761 w 246729"/>
                  <a:gd name="connsiteY3" fmla="*/ 26194 h 56043"/>
                  <a:gd name="connsiteX4" fmla="*/ 209086 w 246729"/>
                  <a:gd name="connsiteY4" fmla="*/ 34256 h 56043"/>
                  <a:gd name="connsiteX5" fmla="*/ 200964 w 246729"/>
                  <a:gd name="connsiteY5" fmla="*/ 36953 h 56043"/>
                  <a:gd name="connsiteX6" fmla="*/ 198567 w 246729"/>
                  <a:gd name="connsiteY6" fmla="*/ 37283 h 56043"/>
                  <a:gd name="connsiteX7" fmla="*/ 194341 w 246729"/>
                  <a:gd name="connsiteY7" fmla="*/ 35275 h 56043"/>
                  <a:gd name="connsiteX8" fmla="*/ 200665 w 246729"/>
                  <a:gd name="connsiteY8" fmla="*/ 22508 h 56043"/>
                  <a:gd name="connsiteX9" fmla="*/ 204890 w 246729"/>
                  <a:gd name="connsiteY9" fmla="*/ 21159 h 56043"/>
                  <a:gd name="connsiteX10" fmla="*/ 215440 w 246729"/>
                  <a:gd name="connsiteY10" fmla="*/ 18462 h 56043"/>
                  <a:gd name="connsiteX11" fmla="*/ 220565 w 246729"/>
                  <a:gd name="connsiteY11" fmla="*/ 15435 h 56043"/>
                  <a:gd name="connsiteX12" fmla="*/ 222063 w 246729"/>
                  <a:gd name="connsiteY12" fmla="*/ 8721 h 56043"/>
                  <a:gd name="connsiteX13" fmla="*/ 215140 w 246729"/>
                  <a:gd name="connsiteY13" fmla="*/ 3357 h 56043"/>
                  <a:gd name="connsiteX14" fmla="*/ 196289 w 246729"/>
                  <a:gd name="connsiteY14" fmla="*/ 16693 h 56043"/>
                  <a:gd name="connsiteX15" fmla="*/ 193262 w 246729"/>
                  <a:gd name="connsiteY15" fmla="*/ 18132 h 56043"/>
                  <a:gd name="connsiteX16" fmla="*/ 144471 w 246729"/>
                  <a:gd name="connsiteY16" fmla="*/ 42977 h 56043"/>
                  <a:gd name="connsiteX17" fmla="*/ 143572 w 246729"/>
                  <a:gd name="connsiteY17" fmla="*/ 37942 h 56043"/>
                  <a:gd name="connsiteX18" fmla="*/ 159546 w 246729"/>
                  <a:gd name="connsiteY18" fmla="*/ 11419 h 56043"/>
                  <a:gd name="connsiteX19" fmla="*/ 164071 w 246729"/>
                  <a:gd name="connsiteY19" fmla="*/ 8392 h 56043"/>
                  <a:gd name="connsiteX20" fmla="*/ 165870 w 246729"/>
                  <a:gd name="connsiteY20" fmla="*/ 7732 h 56043"/>
                  <a:gd name="connsiteX21" fmla="*/ 167368 w 246729"/>
                  <a:gd name="connsiteY21" fmla="*/ 9081 h 56043"/>
                  <a:gd name="connsiteX22" fmla="*/ 167068 w 246729"/>
                  <a:gd name="connsiteY22" fmla="*/ 11778 h 56043"/>
                  <a:gd name="connsiteX23" fmla="*/ 164671 w 246729"/>
                  <a:gd name="connsiteY23" fmla="*/ 16484 h 56043"/>
                  <a:gd name="connsiteX24" fmla="*/ 163772 w 246729"/>
                  <a:gd name="connsiteY24" fmla="*/ 18492 h 56043"/>
                  <a:gd name="connsiteX25" fmla="*/ 163172 w 246729"/>
                  <a:gd name="connsiteY25" fmla="*/ 22178 h 56043"/>
                  <a:gd name="connsiteX26" fmla="*/ 166499 w 246729"/>
                  <a:gd name="connsiteY26" fmla="*/ 24515 h 56043"/>
                  <a:gd name="connsiteX27" fmla="*/ 169526 w 246729"/>
                  <a:gd name="connsiteY27" fmla="*/ 23167 h 56043"/>
                  <a:gd name="connsiteX28" fmla="*/ 175250 w 246729"/>
                  <a:gd name="connsiteY28" fmla="*/ 9740 h 56043"/>
                  <a:gd name="connsiteX29" fmla="*/ 168627 w 246729"/>
                  <a:gd name="connsiteY29" fmla="*/ 0 h 56043"/>
                  <a:gd name="connsiteX30" fmla="*/ 147798 w 246729"/>
                  <a:gd name="connsiteY30" fmla="*/ 16454 h 56043"/>
                  <a:gd name="connsiteX31" fmla="*/ 147678 w 246729"/>
                  <a:gd name="connsiteY31" fmla="*/ 16454 h 56043"/>
                  <a:gd name="connsiteX32" fmla="*/ 144681 w 246729"/>
                  <a:gd name="connsiteY32" fmla="*/ 16783 h 56043"/>
                  <a:gd name="connsiteX33" fmla="*/ 111864 w 246729"/>
                  <a:gd name="connsiteY33" fmla="*/ 29221 h 56043"/>
                  <a:gd name="connsiteX34" fmla="*/ 105240 w 246729"/>
                  <a:gd name="connsiteY34" fmla="*/ 32577 h 56043"/>
                  <a:gd name="connsiteX35" fmla="*/ 98017 w 246729"/>
                  <a:gd name="connsiteY35" fmla="*/ 34915 h 56043"/>
                  <a:gd name="connsiteX36" fmla="*/ 90495 w 246729"/>
                  <a:gd name="connsiteY36" fmla="*/ 28202 h 56043"/>
                  <a:gd name="connsiteX37" fmla="*/ 77548 w 246729"/>
                  <a:gd name="connsiteY37" fmla="*/ 19810 h 56043"/>
                  <a:gd name="connsiteX38" fmla="*/ 57378 w 246729"/>
                  <a:gd name="connsiteY38" fmla="*/ 32907 h 56043"/>
                  <a:gd name="connsiteX39" fmla="*/ 56479 w 246729"/>
                  <a:gd name="connsiteY39" fmla="*/ 33237 h 56043"/>
                  <a:gd name="connsiteX40" fmla="*/ 56779 w 246729"/>
                  <a:gd name="connsiteY40" fmla="*/ 32218 h 56043"/>
                  <a:gd name="connsiteX41" fmla="*/ 69126 w 246729"/>
                  <a:gd name="connsiteY41" fmla="*/ 9051 h 56043"/>
                  <a:gd name="connsiteX42" fmla="*/ 68827 w 246729"/>
                  <a:gd name="connsiteY42" fmla="*/ 2338 h 56043"/>
                  <a:gd name="connsiteX43" fmla="*/ 66729 w 246729"/>
                  <a:gd name="connsiteY43" fmla="*/ 1319 h 56043"/>
                  <a:gd name="connsiteX44" fmla="*/ 66129 w 246729"/>
                  <a:gd name="connsiteY44" fmla="*/ 1319 h 56043"/>
                  <a:gd name="connsiteX45" fmla="*/ 63432 w 246729"/>
                  <a:gd name="connsiteY45" fmla="*/ 4346 h 56043"/>
                  <a:gd name="connsiteX46" fmla="*/ 62533 w 246729"/>
                  <a:gd name="connsiteY46" fmla="*/ 5694 h 56043"/>
                  <a:gd name="connsiteX47" fmla="*/ 57708 w 246729"/>
                  <a:gd name="connsiteY47" fmla="*/ 16094 h 56043"/>
                  <a:gd name="connsiteX48" fmla="*/ 57558 w 246729"/>
                  <a:gd name="connsiteY48" fmla="*/ 16454 h 56043"/>
                  <a:gd name="connsiteX49" fmla="*/ 54321 w 246729"/>
                  <a:gd name="connsiteY49" fmla="*/ 17443 h 56043"/>
                  <a:gd name="connsiteX50" fmla="*/ 31424 w 246729"/>
                  <a:gd name="connsiteY50" fmla="*/ 32877 h 56043"/>
                  <a:gd name="connsiteX51" fmla="*/ 9426 w 246729"/>
                  <a:gd name="connsiteY51" fmla="*/ 45644 h 56043"/>
                  <a:gd name="connsiteX52" fmla="*/ 7928 w 246729"/>
                  <a:gd name="connsiteY52" fmla="*/ 45974 h 56043"/>
                  <a:gd name="connsiteX53" fmla="*/ 5530 w 246729"/>
                  <a:gd name="connsiteY53" fmla="*/ 40609 h 56043"/>
                  <a:gd name="connsiteX54" fmla="*/ 10056 w 246729"/>
                  <a:gd name="connsiteY54" fmla="*/ 28861 h 56043"/>
                  <a:gd name="connsiteX55" fmla="*/ 14881 w 246729"/>
                  <a:gd name="connsiteY55" fmla="*/ 18791 h 56043"/>
                  <a:gd name="connsiteX56" fmla="*/ 14881 w 246729"/>
                  <a:gd name="connsiteY56" fmla="*/ 11389 h 56043"/>
                  <a:gd name="connsiteX57" fmla="*/ 12183 w 246729"/>
                  <a:gd name="connsiteY57" fmla="*/ 10729 h 56043"/>
                  <a:gd name="connsiteX58" fmla="*/ 7658 w 246729"/>
                  <a:gd name="connsiteY58" fmla="*/ 17113 h 56043"/>
                  <a:gd name="connsiteX59" fmla="*/ 1934 w 246729"/>
                  <a:gd name="connsiteY59" fmla="*/ 33566 h 56043"/>
                  <a:gd name="connsiteX60" fmla="*/ 1634 w 246729"/>
                  <a:gd name="connsiteY60" fmla="*/ 49001 h 56043"/>
                  <a:gd name="connsiteX61" fmla="*/ 8557 w 246729"/>
                  <a:gd name="connsiteY61" fmla="*/ 52028 h 56043"/>
                  <a:gd name="connsiteX62" fmla="*/ 18507 w 246729"/>
                  <a:gd name="connsiteY62" fmla="*/ 48342 h 56043"/>
                  <a:gd name="connsiteX63" fmla="*/ 28157 w 246729"/>
                  <a:gd name="connsiteY63" fmla="*/ 41958 h 56043"/>
                  <a:gd name="connsiteX64" fmla="*/ 41704 w 246729"/>
                  <a:gd name="connsiteY64" fmla="*/ 33566 h 56043"/>
                  <a:gd name="connsiteX65" fmla="*/ 53092 w 246729"/>
                  <a:gd name="connsiteY65" fmla="*/ 26044 h 56043"/>
                  <a:gd name="connsiteX66" fmla="*/ 43023 w 246729"/>
                  <a:gd name="connsiteY66" fmla="*/ 48342 h 56043"/>
                  <a:gd name="connsiteX67" fmla="*/ 43023 w 246729"/>
                  <a:gd name="connsiteY67" fmla="*/ 55385 h 56043"/>
                  <a:gd name="connsiteX68" fmla="*/ 44521 w 246729"/>
                  <a:gd name="connsiteY68" fmla="*/ 56044 h 56043"/>
                  <a:gd name="connsiteX69" fmla="*/ 47848 w 246729"/>
                  <a:gd name="connsiteY69" fmla="*/ 53706 h 56043"/>
                  <a:gd name="connsiteX70" fmla="*/ 54471 w 246729"/>
                  <a:gd name="connsiteY70" fmla="*/ 46304 h 56043"/>
                  <a:gd name="connsiteX71" fmla="*/ 74341 w 246729"/>
                  <a:gd name="connsiteY71" fmla="*/ 27483 h 56043"/>
                  <a:gd name="connsiteX72" fmla="*/ 78267 w 246729"/>
                  <a:gd name="connsiteY72" fmla="*/ 26463 h 56043"/>
                  <a:gd name="connsiteX73" fmla="*/ 84291 w 246729"/>
                  <a:gd name="connsiteY73" fmla="*/ 29820 h 56043"/>
                  <a:gd name="connsiteX74" fmla="*/ 87288 w 246729"/>
                  <a:gd name="connsiteY74" fmla="*/ 33866 h 56043"/>
                  <a:gd name="connsiteX75" fmla="*/ 88787 w 246729"/>
                  <a:gd name="connsiteY75" fmla="*/ 35874 h 56043"/>
                  <a:gd name="connsiteX76" fmla="*/ 98137 w 246729"/>
                  <a:gd name="connsiteY76" fmla="*/ 41239 h 56043"/>
                  <a:gd name="connsiteX77" fmla="*/ 121034 w 246729"/>
                  <a:gd name="connsiteY77" fmla="*/ 32188 h 56043"/>
                  <a:gd name="connsiteX78" fmla="*/ 143782 w 246729"/>
                  <a:gd name="connsiteY78" fmla="*/ 24096 h 56043"/>
                  <a:gd name="connsiteX79" fmla="*/ 137758 w 246729"/>
                  <a:gd name="connsiteY79" fmla="*/ 40579 h 56043"/>
                  <a:gd name="connsiteX80" fmla="*/ 138956 w 246729"/>
                  <a:gd name="connsiteY80" fmla="*/ 47982 h 56043"/>
                  <a:gd name="connsiteX81" fmla="*/ 143482 w 246729"/>
                  <a:gd name="connsiteY81" fmla="*/ 49990 h 56043"/>
                  <a:gd name="connsiteX82" fmla="*/ 145580 w 246729"/>
                  <a:gd name="connsiteY82" fmla="*/ 49660 h 56043"/>
                  <a:gd name="connsiteX83" fmla="*/ 190565 w 246729"/>
                  <a:gd name="connsiteY83" fmla="*/ 26493 h 56043"/>
                  <a:gd name="connsiteX84" fmla="*/ 188857 w 246729"/>
                  <a:gd name="connsiteY84" fmla="*/ 35544 h 56043"/>
                  <a:gd name="connsiteX85" fmla="*/ 197907 w 246729"/>
                  <a:gd name="connsiteY85" fmla="*/ 43606 h 56043"/>
                  <a:gd name="connsiteX86" fmla="*/ 207858 w 246729"/>
                  <a:gd name="connsiteY86" fmla="*/ 41269 h 56043"/>
                  <a:gd name="connsiteX87" fmla="*/ 246699 w 246729"/>
                  <a:gd name="connsiteY87" fmla="*/ 20440 h 56043"/>
                  <a:gd name="connsiteX88" fmla="*/ 246459 w 246729"/>
                  <a:gd name="connsiteY88" fmla="*/ 18132 h 56043"/>
                  <a:gd name="connsiteX89" fmla="*/ 213312 w 246729"/>
                  <a:gd name="connsiteY89" fmla="*/ 10430 h 56043"/>
                  <a:gd name="connsiteX90" fmla="*/ 214811 w 246729"/>
                  <a:gd name="connsiteY90" fmla="*/ 11449 h 56043"/>
                  <a:gd name="connsiteX91" fmla="*/ 206988 w 246729"/>
                  <a:gd name="connsiteY91" fmla="*/ 15495 h 56043"/>
                  <a:gd name="connsiteX92" fmla="*/ 213312 w 246729"/>
                  <a:gd name="connsiteY92" fmla="*/ 10430 h 56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729" h="56043">
                    <a:moveTo>
                      <a:pt x="246459" y="18132"/>
                    </a:moveTo>
                    <a:cubicBezTo>
                      <a:pt x="246459" y="17472"/>
                      <a:pt x="245859" y="16783"/>
                      <a:pt x="245260" y="16454"/>
                    </a:cubicBezTo>
                    <a:cubicBezTo>
                      <a:pt x="244061" y="16454"/>
                      <a:pt x="242862" y="16783"/>
                      <a:pt x="241634" y="17472"/>
                    </a:cubicBezTo>
                    <a:cubicBezTo>
                      <a:pt x="235909" y="19810"/>
                      <a:pt x="230185" y="23526"/>
                      <a:pt x="224761" y="26194"/>
                    </a:cubicBezTo>
                    <a:cubicBezTo>
                      <a:pt x="219636" y="28891"/>
                      <a:pt x="214211" y="31558"/>
                      <a:pt x="209086" y="34256"/>
                    </a:cubicBezTo>
                    <a:cubicBezTo>
                      <a:pt x="206689" y="35604"/>
                      <a:pt x="203961" y="36593"/>
                      <a:pt x="200964" y="36953"/>
                    </a:cubicBezTo>
                    <a:cubicBezTo>
                      <a:pt x="200365" y="36953"/>
                      <a:pt x="199466" y="37283"/>
                      <a:pt x="198567" y="37283"/>
                    </a:cubicBezTo>
                    <a:cubicBezTo>
                      <a:pt x="196769" y="37283"/>
                      <a:pt x="194940" y="36953"/>
                      <a:pt x="194341" y="35275"/>
                    </a:cubicBezTo>
                    <a:cubicBezTo>
                      <a:pt x="192543" y="30899"/>
                      <a:pt x="197338" y="24186"/>
                      <a:pt x="200665" y="22508"/>
                    </a:cubicBezTo>
                    <a:cubicBezTo>
                      <a:pt x="202163" y="21848"/>
                      <a:pt x="203662" y="21489"/>
                      <a:pt x="204890" y="21159"/>
                    </a:cubicBezTo>
                    <a:cubicBezTo>
                      <a:pt x="208517" y="20499"/>
                      <a:pt x="212113" y="19481"/>
                      <a:pt x="215440" y="18462"/>
                    </a:cubicBezTo>
                    <a:cubicBezTo>
                      <a:pt x="217238" y="17802"/>
                      <a:pt x="219366" y="17113"/>
                      <a:pt x="220565" y="15435"/>
                    </a:cubicBezTo>
                    <a:cubicBezTo>
                      <a:pt x="222063" y="13756"/>
                      <a:pt x="222663" y="11059"/>
                      <a:pt x="222063" y="8721"/>
                    </a:cubicBezTo>
                    <a:cubicBezTo>
                      <a:pt x="221164" y="5035"/>
                      <a:pt x="218437" y="3357"/>
                      <a:pt x="215140" y="3357"/>
                    </a:cubicBezTo>
                    <a:cubicBezTo>
                      <a:pt x="208966" y="3357"/>
                      <a:pt x="201534" y="9950"/>
                      <a:pt x="196289" y="16693"/>
                    </a:cubicBezTo>
                    <a:cubicBezTo>
                      <a:pt x="195240" y="17143"/>
                      <a:pt x="194131" y="17742"/>
                      <a:pt x="193262" y="18132"/>
                    </a:cubicBezTo>
                    <a:cubicBezTo>
                      <a:pt x="183312" y="23826"/>
                      <a:pt x="153192" y="42318"/>
                      <a:pt x="144471" y="42977"/>
                    </a:cubicBezTo>
                    <a:cubicBezTo>
                      <a:pt x="142073" y="42977"/>
                      <a:pt x="142972" y="40280"/>
                      <a:pt x="143572" y="37942"/>
                    </a:cubicBezTo>
                    <a:cubicBezTo>
                      <a:pt x="146569" y="27542"/>
                      <a:pt x="152293" y="18791"/>
                      <a:pt x="159546" y="11419"/>
                    </a:cubicBezTo>
                    <a:cubicBezTo>
                      <a:pt x="161044" y="10070"/>
                      <a:pt x="162543" y="9081"/>
                      <a:pt x="164071" y="8392"/>
                    </a:cubicBezTo>
                    <a:cubicBezTo>
                      <a:pt x="164671" y="8062"/>
                      <a:pt x="165270" y="7732"/>
                      <a:pt x="165870" y="7732"/>
                    </a:cubicBezTo>
                    <a:cubicBezTo>
                      <a:pt x="166769" y="7732"/>
                      <a:pt x="167368" y="8062"/>
                      <a:pt x="167368" y="9081"/>
                    </a:cubicBezTo>
                    <a:cubicBezTo>
                      <a:pt x="167368" y="10100"/>
                      <a:pt x="167368" y="11089"/>
                      <a:pt x="167068" y="11778"/>
                    </a:cubicBezTo>
                    <a:cubicBezTo>
                      <a:pt x="166469" y="13457"/>
                      <a:pt x="165570" y="14805"/>
                      <a:pt x="164671" y="16484"/>
                    </a:cubicBezTo>
                    <a:cubicBezTo>
                      <a:pt x="164371" y="16813"/>
                      <a:pt x="164371" y="17502"/>
                      <a:pt x="163772" y="18492"/>
                    </a:cubicBezTo>
                    <a:cubicBezTo>
                      <a:pt x="163172" y="19840"/>
                      <a:pt x="162573" y="21189"/>
                      <a:pt x="163172" y="22178"/>
                    </a:cubicBezTo>
                    <a:cubicBezTo>
                      <a:pt x="163172" y="23856"/>
                      <a:pt x="165270" y="24515"/>
                      <a:pt x="166499" y="24515"/>
                    </a:cubicBezTo>
                    <a:cubicBezTo>
                      <a:pt x="167698" y="24515"/>
                      <a:pt x="168897" y="24186"/>
                      <a:pt x="169526" y="23167"/>
                    </a:cubicBezTo>
                    <a:cubicBezTo>
                      <a:pt x="173152" y="18132"/>
                      <a:pt x="175250" y="13756"/>
                      <a:pt x="175250" y="9740"/>
                    </a:cubicBezTo>
                    <a:cubicBezTo>
                      <a:pt x="175250" y="4016"/>
                      <a:pt x="173152" y="659"/>
                      <a:pt x="168627" y="0"/>
                    </a:cubicBezTo>
                    <a:cubicBezTo>
                      <a:pt x="160685" y="0"/>
                      <a:pt x="153402" y="7403"/>
                      <a:pt x="147798" y="16454"/>
                    </a:cubicBezTo>
                    <a:cubicBezTo>
                      <a:pt x="147768" y="16454"/>
                      <a:pt x="147738" y="16454"/>
                      <a:pt x="147678" y="16454"/>
                    </a:cubicBezTo>
                    <a:cubicBezTo>
                      <a:pt x="146479" y="16454"/>
                      <a:pt x="145580" y="16783"/>
                      <a:pt x="144681" y="16783"/>
                    </a:cubicBezTo>
                    <a:cubicBezTo>
                      <a:pt x="133232" y="19121"/>
                      <a:pt x="122383" y="24186"/>
                      <a:pt x="111864" y="29221"/>
                    </a:cubicBezTo>
                    <a:cubicBezTo>
                      <a:pt x="109766" y="30240"/>
                      <a:pt x="107638" y="31558"/>
                      <a:pt x="105240" y="32577"/>
                    </a:cubicBezTo>
                    <a:cubicBezTo>
                      <a:pt x="101914" y="33926"/>
                      <a:pt x="99816" y="34915"/>
                      <a:pt x="98017" y="34915"/>
                    </a:cubicBezTo>
                    <a:cubicBezTo>
                      <a:pt x="95320" y="34915"/>
                      <a:pt x="93492" y="32907"/>
                      <a:pt x="90495" y="28202"/>
                    </a:cubicBezTo>
                    <a:cubicBezTo>
                      <a:pt x="86569" y="22837"/>
                      <a:pt x="82073" y="19810"/>
                      <a:pt x="77548" y="19810"/>
                    </a:cubicBezTo>
                    <a:cubicBezTo>
                      <a:pt x="70025" y="19810"/>
                      <a:pt x="62473" y="27213"/>
                      <a:pt x="57378" y="32907"/>
                    </a:cubicBezTo>
                    <a:cubicBezTo>
                      <a:pt x="57078" y="33237"/>
                      <a:pt x="56779" y="33237"/>
                      <a:pt x="56479" y="33237"/>
                    </a:cubicBezTo>
                    <a:cubicBezTo>
                      <a:pt x="56479" y="32907"/>
                      <a:pt x="56479" y="32577"/>
                      <a:pt x="56779" y="32218"/>
                    </a:cubicBezTo>
                    <a:cubicBezTo>
                      <a:pt x="60705" y="24486"/>
                      <a:pt x="64901" y="16424"/>
                      <a:pt x="69126" y="9051"/>
                    </a:cubicBezTo>
                    <a:cubicBezTo>
                      <a:pt x="70025" y="7373"/>
                      <a:pt x="71524" y="4346"/>
                      <a:pt x="68827" y="2338"/>
                    </a:cubicBezTo>
                    <a:cubicBezTo>
                      <a:pt x="68227" y="1678"/>
                      <a:pt x="67628" y="1319"/>
                      <a:pt x="66729" y="1319"/>
                    </a:cubicBezTo>
                    <a:lnTo>
                      <a:pt x="66129" y="1319"/>
                    </a:lnTo>
                    <a:cubicBezTo>
                      <a:pt x="64931" y="1648"/>
                      <a:pt x="64031" y="3327"/>
                      <a:pt x="63432" y="4346"/>
                    </a:cubicBezTo>
                    <a:cubicBezTo>
                      <a:pt x="63132" y="5005"/>
                      <a:pt x="62833" y="5365"/>
                      <a:pt x="62533" y="5694"/>
                    </a:cubicBezTo>
                    <a:lnTo>
                      <a:pt x="57708" y="16094"/>
                    </a:lnTo>
                    <a:cubicBezTo>
                      <a:pt x="57648" y="16214"/>
                      <a:pt x="57588" y="16334"/>
                      <a:pt x="57558" y="16454"/>
                    </a:cubicBezTo>
                    <a:cubicBezTo>
                      <a:pt x="56389" y="16454"/>
                      <a:pt x="55190" y="16783"/>
                      <a:pt x="54321" y="17443"/>
                    </a:cubicBezTo>
                    <a:cubicBezTo>
                      <a:pt x="47098" y="22148"/>
                      <a:pt x="38647" y="27842"/>
                      <a:pt x="31424" y="32877"/>
                    </a:cubicBezTo>
                    <a:cubicBezTo>
                      <a:pt x="24501" y="37582"/>
                      <a:pt x="17278" y="43277"/>
                      <a:pt x="9426" y="45644"/>
                    </a:cubicBezTo>
                    <a:cubicBezTo>
                      <a:pt x="8827" y="45644"/>
                      <a:pt x="8227" y="45974"/>
                      <a:pt x="7928" y="45974"/>
                    </a:cubicBezTo>
                    <a:cubicBezTo>
                      <a:pt x="5530" y="45974"/>
                      <a:pt x="5230" y="43636"/>
                      <a:pt x="5530" y="40609"/>
                    </a:cubicBezTo>
                    <a:cubicBezTo>
                      <a:pt x="6129" y="36563"/>
                      <a:pt x="8227" y="32547"/>
                      <a:pt x="10056" y="28861"/>
                    </a:cubicBezTo>
                    <a:cubicBezTo>
                      <a:pt x="11554" y="25505"/>
                      <a:pt x="13382" y="22148"/>
                      <a:pt x="14881" y="18791"/>
                    </a:cubicBezTo>
                    <a:cubicBezTo>
                      <a:pt x="16079" y="16454"/>
                      <a:pt x="17578" y="13427"/>
                      <a:pt x="14881" y="11389"/>
                    </a:cubicBezTo>
                    <a:cubicBezTo>
                      <a:pt x="13982" y="10729"/>
                      <a:pt x="13082" y="10729"/>
                      <a:pt x="12183" y="10729"/>
                    </a:cubicBezTo>
                    <a:cubicBezTo>
                      <a:pt x="9786" y="10729"/>
                      <a:pt x="8257" y="15435"/>
                      <a:pt x="7658" y="17113"/>
                    </a:cubicBezTo>
                    <a:cubicBezTo>
                      <a:pt x="6159" y="22478"/>
                      <a:pt x="3732" y="27872"/>
                      <a:pt x="1934" y="33566"/>
                    </a:cubicBezTo>
                    <a:cubicBezTo>
                      <a:pt x="435" y="37942"/>
                      <a:pt x="-1393" y="44985"/>
                      <a:pt x="1634" y="49001"/>
                    </a:cubicBezTo>
                    <a:cubicBezTo>
                      <a:pt x="3432" y="51698"/>
                      <a:pt x="5860" y="52028"/>
                      <a:pt x="8557" y="52028"/>
                    </a:cubicBezTo>
                    <a:cubicBezTo>
                      <a:pt x="12183" y="52028"/>
                      <a:pt x="15180" y="50020"/>
                      <a:pt x="18507" y="48342"/>
                    </a:cubicBezTo>
                    <a:cubicBezTo>
                      <a:pt x="21834" y="46334"/>
                      <a:pt x="24831" y="44296"/>
                      <a:pt x="28157" y="41958"/>
                    </a:cubicBezTo>
                    <a:cubicBezTo>
                      <a:pt x="32383" y="39261"/>
                      <a:pt x="37178" y="36234"/>
                      <a:pt x="41704" y="33566"/>
                    </a:cubicBezTo>
                    <a:cubicBezTo>
                      <a:pt x="45630" y="30989"/>
                      <a:pt x="49376" y="28472"/>
                      <a:pt x="53092" y="26044"/>
                    </a:cubicBezTo>
                    <a:cubicBezTo>
                      <a:pt x="49556" y="33387"/>
                      <a:pt x="45930" y="40699"/>
                      <a:pt x="43023" y="48342"/>
                    </a:cubicBezTo>
                    <a:cubicBezTo>
                      <a:pt x="42423" y="50020"/>
                      <a:pt x="39396" y="53047"/>
                      <a:pt x="43023" y="55385"/>
                    </a:cubicBezTo>
                    <a:cubicBezTo>
                      <a:pt x="43622" y="56044"/>
                      <a:pt x="44221" y="56044"/>
                      <a:pt x="44521" y="56044"/>
                    </a:cubicBezTo>
                    <a:cubicBezTo>
                      <a:pt x="46020" y="56044"/>
                      <a:pt x="47218" y="54695"/>
                      <a:pt x="47848" y="53706"/>
                    </a:cubicBezTo>
                    <a:cubicBezTo>
                      <a:pt x="49946" y="51369"/>
                      <a:pt x="52373" y="48671"/>
                      <a:pt x="54471" y="46304"/>
                    </a:cubicBezTo>
                    <a:cubicBezTo>
                      <a:pt x="60195" y="39261"/>
                      <a:pt x="66819" y="31858"/>
                      <a:pt x="74341" y="27483"/>
                    </a:cubicBezTo>
                    <a:cubicBezTo>
                      <a:pt x="75840" y="26823"/>
                      <a:pt x="77038" y="26463"/>
                      <a:pt x="78267" y="26463"/>
                    </a:cubicBezTo>
                    <a:cubicBezTo>
                      <a:pt x="80365" y="26463"/>
                      <a:pt x="82493" y="27483"/>
                      <a:pt x="84291" y="29820"/>
                    </a:cubicBezTo>
                    <a:cubicBezTo>
                      <a:pt x="85190" y="31169"/>
                      <a:pt x="86389" y="32517"/>
                      <a:pt x="87288" y="33866"/>
                    </a:cubicBezTo>
                    <a:cubicBezTo>
                      <a:pt x="87588" y="34525"/>
                      <a:pt x="88187" y="35215"/>
                      <a:pt x="88787" y="35874"/>
                    </a:cubicBezTo>
                    <a:cubicBezTo>
                      <a:pt x="91184" y="39560"/>
                      <a:pt x="93912" y="41239"/>
                      <a:pt x="98137" y="41239"/>
                    </a:cubicBezTo>
                    <a:cubicBezTo>
                      <a:pt x="102963" y="40909"/>
                      <a:pt x="114711" y="35544"/>
                      <a:pt x="121034" y="32188"/>
                    </a:cubicBezTo>
                    <a:cubicBezTo>
                      <a:pt x="128167" y="28502"/>
                      <a:pt x="135750" y="25534"/>
                      <a:pt x="143782" y="24096"/>
                    </a:cubicBezTo>
                    <a:cubicBezTo>
                      <a:pt x="140935" y="30000"/>
                      <a:pt x="138837" y="35964"/>
                      <a:pt x="137758" y="40579"/>
                    </a:cubicBezTo>
                    <a:cubicBezTo>
                      <a:pt x="137158" y="43606"/>
                      <a:pt x="137458" y="46274"/>
                      <a:pt x="138956" y="47982"/>
                    </a:cubicBezTo>
                    <a:cubicBezTo>
                      <a:pt x="140155" y="49331"/>
                      <a:pt x="141684" y="49990"/>
                      <a:pt x="143482" y="49990"/>
                    </a:cubicBezTo>
                    <a:cubicBezTo>
                      <a:pt x="144381" y="49990"/>
                      <a:pt x="144980" y="49990"/>
                      <a:pt x="145580" y="49660"/>
                    </a:cubicBezTo>
                    <a:cubicBezTo>
                      <a:pt x="152533" y="48761"/>
                      <a:pt x="177468" y="34406"/>
                      <a:pt x="190565" y="26493"/>
                    </a:cubicBezTo>
                    <a:cubicBezTo>
                      <a:pt x="189516" y="29251"/>
                      <a:pt x="188587" y="32278"/>
                      <a:pt x="188857" y="35544"/>
                    </a:cubicBezTo>
                    <a:cubicBezTo>
                      <a:pt x="189456" y="41598"/>
                      <a:pt x="193382" y="43606"/>
                      <a:pt x="197907" y="43606"/>
                    </a:cubicBezTo>
                    <a:cubicBezTo>
                      <a:pt x="201534" y="43606"/>
                      <a:pt x="205130" y="42258"/>
                      <a:pt x="207858" y="41269"/>
                    </a:cubicBezTo>
                    <a:cubicBezTo>
                      <a:pt x="212683" y="38931"/>
                      <a:pt x="245500" y="24156"/>
                      <a:pt x="246699" y="20440"/>
                    </a:cubicBezTo>
                    <a:cubicBezTo>
                      <a:pt x="246759" y="19810"/>
                      <a:pt x="246759" y="19151"/>
                      <a:pt x="246459" y="18132"/>
                    </a:cubicBezTo>
                    <a:close/>
                    <a:moveTo>
                      <a:pt x="213312" y="10430"/>
                    </a:moveTo>
                    <a:cubicBezTo>
                      <a:pt x="213911" y="10430"/>
                      <a:pt x="214511" y="10759"/>
                      <a:pt x="214811" y="11449"/>
                    </a:cubicBezTo>
                    <a:cubicBezTo>
                      <a:pt x="215410" y="12797"/>
                      <a:pt x="208487" y="15824"/>
                      <a:pt x="206988" y="15495"/>
                    </a:cubicBezTo>
                    <a:cubicBezTo>
                      <a:pt x="205190" y="15465"/>
                      <a:pt x="210615" y="10430"/>
                      <a:pt x="213312" y="10430"/>
                    </a:cubicBezTo>
                    <a:close/>
                  </a:path>
                </a:pathLst>
              </a:custGeom>
              <a:grpFill/>
              <a:ln w="2977" cap="flat">
                <a:noFill/>
                <a:prstDash val="solid"/>
                <a:miter/>
              </a:ln>
            </p:spPr>
            <p:txBody>
              <a:bodyPr rtlCol="0" anchor="ctr"/>
              <a:lstStyle/>
              <a:p>
                <a:endParaRPr lang="en-GB"/>
              </a:p>
            </p:txBody>
          </p:sp>
        </p:grpSp>
        <p:grpSp>
          <p:nvGrpSpPr>
            <p:cNvPr id="10" name="Graphic 24">
              <a:extLst>
                <a:ext uri="{FF2B5EF4-FFF2-40B4-BE49-F238E27FC236}">
                  <a16:creationId xmlns:a16="http://schemas.microsoft.com/office/drawing/2014/main" id="{E87A1BC5-A801-1A2D-6B66-796E1CE275E2}"/>
                </a:ext>
              </a:extLst>
            </p:cNvPr>
            <p:cNvGrpSpPr/>
            <p:nvPr/>
          </p:nvGrpSpPr>
          <p:grpSpPr>
            <a:xfrm>
              <a:off x="11364391" y="6332046"/>
              <a:ext cx="296086" cy="162916"/>
              <a:chOff x="11364391" y="6332046"/>
              <a:chExt cx="296086" cy="162916"/>
            </a:xfrm>
            <a:solidFill>
              <a:srgbClr val="86BC25"/>
            </a:solidFill>
          </p:grpSpPr>
          <p:sp>
            <p:nvSpPr>
              <p:cNvPr id="11" name="Freeform: Shape 10">
                <a:extLst>
                  <a:ext uri="{FF2B5EF4-FFF2-40B4-BE49-F238E27FC236}">
                    <a16:creationId xmlns:a16="http://schemas.microsoft.com/office/drawing/2014/main" id="{622140B8-AABA-1B3F-E1A8-655AECE3A9F7}"/>
                  </a:ext>
                </a:extLst>
              </p:cNvPr>
              <p:cNvSpPr/>
              <p:nvPr/>
            </p:nvSpPr>
            <p:spPr>
              <a:xfrm>
                <a:off x="11364391" y="6343195"/>
                <a:ext cx="72908" cy="151168"/>
              </a:xfrm>
              <a:custGeom>
                <a:avLst/>
                <a:gdLst>
                  <a:gd name="connsiteX0" fmla="*/ 30 w 72908"/>
                  <a:gd name="connsiteY0" fmla="*/ 145564 h 151168"/>
                  <a:gd name="connsiteX1" fmla="*/ 270 w 72908"/>
                  <a:gd name="connsiteY1" fmla="*/ 143616 h 151168"/>
                  <a:gd name="connsiteX2" fmla="*/ 1259 w 72908"/>
                  <a:gd name="connsiteY2" fmla="*/ 139151 h 151168"/>
                  <a:gd name="connsiteX3" fmla="*/ 24306 w 72908"/>
                  <a:gd name="connsiteY3" fmla="*/ 79361 h 151168"/>
                  <a:gd name="connsiteX4" fmla="*/ 43367 w 72908"/>
                  <a:gd name="connsiteY4" fmla="*/ 43307 h 151168"/>
                  <a:gd name="connsiteX5" fmla="*/ 51638 w 72908"/>
                  <a:gd name="connsiteY5" fmla="*/ 27662 h 151168"/>
                  <a:gd name="connsiteX6" fmla="*/ 51878 w 72908"/>
                  <a:gd name="connsiteY6" fmla="*/ 27393 h 151168"/>
                  <a:gd name="connsiteX7" fmla="*/ 54126 w 72908"/>
                  <a:gd name="connsiteY7" fmla="*/ 23197 h 151168"/>
                  <a:gd name="connsiteX8" fmla="*/ 53886 w 72908"/>
                  <a:gd name="connsiteY8" fmla="*/ 20949 h 151168"/>
                  <a:gd name="connsiteX9" fmla="*/ 52388 w 72908"/>
                  <a:gd name="connsiteY9" fmla="*/ 17862 h 151168"/>
                  <a:gd name="connsiteX10" fmla="*/ 53886 w 72908"/>
                  <a:gd name="connsiteY10" fmla="*/ 14505 h 151168"/>
                  <a:gd name="connsiteX11" fmla="*/ 62667 w 72908"/>
                  <a:gd name="connsiteY11" fmla="*/ 5574 h 151168"/>
                  <a:gd name="connsiteX12" fmla="*/ 64436 w 72908"/>
                  <a:gd name="connsiteY12" fmla="*/ 3896 h 151168"/>
                  <a:gd name="connsiteX13" fmla="*/ 65425 w 72908"/>
                  <a:gd name="connsiteY13" fmla="*/ 2787 h 151168"/>
                  <a:gd name="connsiteX14" fmla="*/ 66683 w 72908"/>
                  <a:gd name="connsiteY14" fmla="*/ 1109 h 151168"/>
                  <a:gd name="connsiteX15" fmla="*/ 69680 w 72908"/>
                  <a:gd name="connsiteY15" fmla="*/ 0 h 151168"/>
                  <a:gd name="connsiteX16" fmla="*/ 71928 w 72908"/>
                  <a:gd name="connsiteY16" fmla="*/ 1109 h 151168"/>
                  <a:gd name="connsiteX17" fmla="*/ 71928 w 72908"/>
                  <a:gd name="connsiteY17" fmla="*/ 6144 h 151168"/>
                  <a:gd name="connsiteX18" fmla="*/ 71688 w 72908"/>
                  <a:gd name="connsiteY18" fmla="*/ 6713 h 151168"/>
                  <a:gd name="connsiteX19" fmla="*/ 71449 w 72908"/>
                  <a:gd name="connsiteY19" fmla="*/ 6983 h 151168"/>
                  <a:gd name="connsiteX20" fmla="*/ 9800 w 72908"/>
                  <a:gd name="connsiteY20" fmla="*/ 125724 h 151168"/>
                  <a:gd name="connsiteX21" fmla="*/ 9291 w 72908"/>
                  <a:gd name="connsiteY21" fmla="*/ 132437 h 151168"/>
                  <a:gd name="connsiteX22" fmla="*/ 6024 w 72908"/>
                  <a:gd name="connsiteY22" fmla="*/ 149490 h 151168"/>
                  <a:gd name="connsiteX23" fmla="*/ 3776 w 72908"/>
                  <a:gd name="connsiteY23" fmla="*/ 151169 h 151168"/>
                  <a:gd name="connsiteX24" fmla="*/ 2518 w 72908"/>
                  <a:gd name="connsiteY24" fmla="*/ 150899 h 151168"/>
                  <a:gd name="connsiteX25" fmla="*/ 30 w 72908"/>
                  <a:gd name="connsiteY25" fmla="*/ 145564 h 15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2908" h="151168">
                    <a:moveTo>
                      <a:pt x="30" y="145564"/>
                    </a:moveTo>
                    <a:cubicBezTo>
                      <a:pt x="30" y="144995"/>
                      <a:pt x="30" y="144455"/>
                      <a:pt x="270" y="143616"/>
                    </a:cubicBezTo>
                    <a:cubicBezTo>
                      <a:pt x="510" y="142208"/>
                      <a:pt x="1019" y="140829"/>
                      <a:pt x="1259" y="139151"/>
                    </a:cubicBezTo>
                    <a:cubicBezTo>
                      <a:pt x="6773" y="119041"/>
                      <a:pt x="14536" y="98631"/>
                      <a:pt x="24306" y="79361"/>
                    </a:cubicBezTo>
                    <a:cubicBezTo>
                      <a:pt x="30569" y="67343"/>
                      <a:pt x="37103" y="55055"/>
                      <a:pt x="43367" y="43307"/>
                    </a:cubicBezTo>
                    <a:cubicBezTo>
                      <a:pt x="46124" y="38002"/>
                      <a:pt x="48881" y="32967"/>
                      <a:pt x="51638" y="27662"/>
                    </a:cubicBezTo>
                    <a:lnTo>
                      <a:pt x="51878" y="27393"/>
                    </a:lnTo>
                    <a:cubicBezTo>
                      <a:pt x="52627" y="25984"/>
                      <a:pt x="53377" y="24605"/>
                      <a:pt x="54126" y="23197"/>
                    </a:cubicBezTo>
                    <a:cubicBezTo>
                      <a:pt x="54875" y="22358"/>
                      <a:pt x="54875" y="22088"/>
                      <a:pt x="53886" y="20949"/>
                    </a:cubicBezTo>
                    <a:cubicBezTo>
                      <a:pt x="52897" y="20110"/>
                      <a:pt x="52388" y="19001"/>
                      <a:pt x="52388" y="17862"/>
                    </a:cubicBezTo>
                    <a:cubicBezTo>
                      <a:pt x="52388" y="16753"/>
                      <a:pt x="52897" y="15614"/>
                      <a:pt x="53886" y="14505"/>
                    </a:cubicBezTo>
                    <a:cubicBezTo>
                      <a:pt x="56883" y="11718"/>
                      <a:pt x="59640" y="8631"/>
                      <a:pt x="62667" y="5574"/>
                    </a:cubicBezTo>
                    <a:lnTo>
                      <a:pt x="64436" y="3896"/>
                    </a:lnTo>
                    <a:cubicBezTo>
                      <a:pt x="64675" y="3626"/>
                      <a:pt x="64945" y="3057"/>
                      <a:pt x="65425" y="2787"/>
                    </a:cubicBezTo>
                    <a:cubicBezTo>
                      <a:pt x="65934" y="2218"/>
                      <a:pt x="66414" y="1678"/>
                      <a:pt x="66683" y="1109"/>
                    </a:cubicBezTo>
                    <a:cubicBezTo>
                      <a:pt x="67672" y="270"/>
                      <a:pt x="68691" y="0"/>
                      <a:pt x="69680" y="0"/>
                    </a:cubicBezTo>
                    <a:cubicBezTo>
                      <a:pt x="70669" y="0"/>
                      <a:pt x="71449" y="270"/>
                      <a:pt x="71928" y="1109"/>
                    </a:cubicBezTo>
                    <a:cubicBezTo>
                      <a:pt x="72677" y="1678"/>
                      <a:pt x="73696" y="3626"/>
                      <a:pt x="71928" y="6144"/>
                    </a:cubicBezTo>
                    <a:cubicBezTo>
                      <a:pt x="71928" y="6414"/>
                      <a:pt x="71688" y="6414"/>
                      <a:pt x="71688" y="6713"/>
                    </a:cubicBezTo>
                    <a:lnTo>
                      <a:pt x="71449" y="6983"/>
                    </a:lnTo>
                    <a:cubicBezTo>
                      <a:pt x="50140" y="39111"/>
                      <a:pt x="22088" y="87452"/>
                      <a:pt x="9800" y="125724"/>
                    </a:cubicBezTo>
                    <a:cubicBezTo>
                      <a:pt x="8811" y="128242"/>
                      <a:pt x="8811" y="130190"/>
                      <a:pt x="9291" y="132437"/>
                    </a:cubicBezTo>
                    <a:cubicBezTo>
                      <a:pt x="10789" y="138851"/>
                      <a:pt x="8542" y="144725"/>
                      <a:pt x="6024" y="149490"/>
                    </a:cubicBezTo>
                    <a:cubicBezTo>
                      <a:pt x="5784" y="150599"/>
                      <a:pt x="4765" y="151169"/>
                      <a:pt x="3776" y="151169"/>
                    </a:cubicBezTo>
                    <a:cubicBezTo>
                      <a:pt x="3537" y="151169"/>
                      <a:pt x="3027" y="151169"/>
                      <a:pt x="2518" y="150899"/>
                    </a:cubicBezTo>
                    <a:cubicBezTo>
                      <a:pt x="1019" y="150329"/>
                      <a:pt x="-210" y="148381"/>
                      <a:pt x="30" y="145564"/>
                    </a:cubicBezTo>
                  </a:path>
                </a:pathLst>
              </a:custGeom>
              <a:solidFill>
                <a:srgbClr val="86BC25"/>
              </a:solidFill>
              <a:ln w="2977" cap="flat">
                <a:solidFill>
                  <a:srgbClr val="86BC25"/>
                </a:solid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6A808C1F-B17E-61B3-22E8-4DC95A36DE30}"/>
                  </a:ext>
                </a:extLst>
              </p:cNvPr>
              <p:cNvSpPr/>
              <p:nvPr/>
            </p:nvSpPr>
            <p:spPr>
              <a:xfrm>
                <a:off x="11408648" y="6347690"/>
                <a:ext cx="82840" cy="145863"/>
              </a:xfrm>
              <a:custGeom>
                <a:avLst/>
                <a:gdLst>
                  <a:gd name="connsiteX0" fmla="*/ 34415 w 82840"/>
                  <a:gd name="connsiteY0" fmla="*/ 62577 h 145863"/>
                  <a:gd name="connsiteX1" fmla="*/ 34415 w 82840"/>
                  <a:gd name="connsiteY1" fmla="*/ 63147 h 145863"/>
                  <a:gd name="connsiteX2" fmla="*/ 34415 w 82840"/>
                  <a:gd name="connsiteY2" fmla="*/ 63716 h 145863"/>
                  <a:gd name="connsiteX3" fmla="*/ 34415 w 82840"/>
                  <a:gd name="connsiteY3" fmla="*/ 64286 h 145863"/>
                  <a:gd name="connsiteX4" fmla="*/ 34655 w 82840"/>
                  <a:gd name="connsiteY4" fmla="*/ 65125 h 145863"/>
                  <a:gd name="connsiteX5" fmla="*/ 35404 w 82840"/>
                  <a:gd name="connsiteY5" fmla="*/ 64555 h 145863"/>
                  <a:gd name="connsiteX6" fmla="*/ 35913 w 82840"/>
                  <a:gd name="connsiteY6" fmla="*/ 63986 h 145863"/>
                  <a:gd name="connsiteX7" fmla="*/ 36153 w 82840"/>
                  <a:gd name="connsiteY7" fmla="*/ 63416 h 145863"/>
                  <a:gd name="connsiteX8" fmla="*/ 44425 w 82840"/>
                  <a:gd name="connsiteY8" fmla="*/ 53077 h 145863"/>
                  <a:gd name="connsiteX9" fmla="*/ 63725 w 82840"/>
                  <a:gd name="connsiteY9" fmla="*/ 28202 h 145863"/>
                  <a:gd name="connsiteX10" fmla="*/ 74245 w 82840"/>
                  <a:gd name="connsiteY10" fmla="*/ 13966 h 145863"/>
                  <a:gd name="connsiteX11" fmla="*/ 76493 w 82840"/>
                  <a:gd name="connsiteY11" fmla="*/ 9500 h 145863"/>
                  <a:gd name="connsiteX12" fmla="*/ 77002 w 82840"/>
                  <a:gd name="connsiteY12" fmla="*/ 8661 h 145863"/>
                  <a:gd name="connsiteX13" fmla="*/ 77002 w 82840"/>
                  <a:gd name="connsiteY13" fmla="*/ 7552 h 145863"/>
                  <a:gd name="connsiteX14" fmla="*/ 75983 w 82840"/>
                  <a:gd name="connsiteY14" fmla="*/ 7552 h 145863"/>
                  <a:gd name="connsiteX15" fmla="*/ 71218 w 82840"/>
                  <a:gd name="connsiteY15" fmla="*/ 10639 h 145863"/>
                  <a:gd name="connsiteX16" fmla="*/ 34625 w 82840"/>
                  <a:gd name="connsiteY16" fmla="*/ 60360 h 145863"/>
                  <a:gd name="connsiteX17" fmla="*/ 34115 w 82840"/>
                  <a:gd name="connsiteY17" fmla="*/ 62607 h 145863"/>
                  <a:gd name="connsiteX18" fmla="*/ 34415 w 82840"/>
                  <a:gd name="connsiteY18" fmla="*/ 62607 h 145863"/>
                  <a:gd name="connsiteX19" fmla="*/ 1328 w 82840"/>
                  <a:gd name="connsiteY19" fmla="*/ 122368 h 145863"/>
                  <a:gd name="connsiteX20" fmla="*/ 29650 w 82840"/>
                  <a:gd name="connsiteY20" fmla="*/ 72348 h 145863"/>
                  <a:gd name="connsiteX21" fmla="*/ 30639 w 82840"/>
                  <a:gd name="connsiteY21" fmla="*/ 68991 h 145863"/>
                  <a:gd name="connsiteX22" fmla="*/ 31897 w 82840"/>
                  <a:gd name="connsiteY22" fmla="*/ 53916 h 145863"/>
                  <a:gd name="connsiteX23" fmla="*/ 43436 w 82840"/>
                  <a:gd name="connsiteY23" fmla="*/ 33237 h 145863"/>
                  <a:gd name="connsiteX24" fmla="*/ 76762 w 82840"/>
                  <a:gd name="connsiteY24" fmla="*/ 270 h 145863"/>
                  <a:gd name="connsiteX25" fmla="*/ 78531 w 82840"/>
                  <a:gd name="connsiteY25" fmla="*/ 0 h 145863"/>
                  <a:gd name="connsiteX26" fmla="*/ 81288 w 82840"/>
                  <a:gd name="connsiteY26" fmla="*/ 839 h 145863"/>
                  <a:gd name="connsiteX27" fmla="*/ 82786 w 82840"/>
                  <a:gd name="connsiteY27" fmla="*/ 5305 h 145863"/>
                  <a:gd name="connsiteX28" fmla="*/ 75773 w 82840"/>
                  <a:gd name="connsiteY28" fmla="*/ 18432 h 145863"/>
                  <a:gd name="connsiteX29" fmla="*/ 18890 w 82840"/>
                  <a:gd name="connsiteY29" fmla="*/ 94975 h 145863"/>
                  <a:gd name="connsiteX30" fmla="*/ 5344 w 82840"/>
                  <a:gd name="connsiteY30" fmla="*/ 129051 h 145863"/>
                  <a:gd name="connsiteX31" fmla="*/ 5584 w 82840"/>
                  <a:gd name="connsiteY31" fmla="*/ 135195 h 145863"/>
                  <a:gd name="connsiteX32" fmla="*/ 8341 w 82840"/>
                  <a:gd name="connsiteY32" fmla="*/ 138821 h 145863"/>
                  <a:gd name="connsiteX33" fmla="*/ 10109 w 82840"/>
                  <a:gd name="connsiteY33" fmla="*/ 139390 h 145863"/>
                  <a:gd name="connsiteX34" fmla="*/ 12866 w 82840"/>
                  <a:gd name="connsiteY34" fmla="*/ 138551 h 145863"/>
                  <a:gd name="connsiteX35" fmla="*/ 14874 w 82840"/>
                  <a:gd name="connsiteY35" fmla="*/ 136873 h 145863"/>
                  <a:gd name="connsiteX36" fmla="*/ 33426 w 82840"/>
                  <a:gd name="connsiteY36" fmla="*/ 103636 h 145863"/>
                  <a:gd name="connsiteX37" fmla="*/ 34175 w 82840"/>
                  <a:gd name="connsiteY37" fmla="*/ 98901 h 145863"/>
                  <a:gd name="connsiteX38" fmla="*/ 34415 w 82840"/>
                  <a:gd name="connsiteY38" fmla="*/ 96953 h 145863"/>
                  <a:gd name="connsiteX39" fmla="*/ 29410 w 82840"/>
                  <a:gd name="connsiteY39" fmla="*/ 84665 h 145863"/>
                  <a:gd name="connsiteX40" fmla="*/ 28900 w 82840"/>
                  <a:gd name="connsiteY40" fmla="*/ 83826 h 145863"/>
                  <a:gd name="connsiteX41" fmla="*/ 28151 w 82840"/>
                  <a:gd name="connsiteY41" fmla="*/ 81878 h 145863"/>
                  <a:gd name="connsiteX42" fmla="*/ 29140 w 82840"/>
                  <a:gd name="connsiteY42" fmla="*/ 80200 h 145863"/>
                  <a:gd name="connsiteX43" fmla="*/ 29889 w 82840"/>
                  <a:gd name="connsiteY43" fmla="*/ 79930 h 145863"/>
                  <a:gd name="connsiteX44" fmla="*/ 38671 w 82840"/>
                  <a:gd name="connsiteY44" fmla="*/ 97253 h 145863"/>
                  <a:gd name="connsiteX45" fmla="*/ 14874 w 82840"/>
                  <a:gd name="connsiteY45" fmla="*/ 144755 h 145863"/>
                  <a:gd name="connsiteX46" fmla="*/ 10109 w 82840"/>
                  <a:gd name="connsiteY46" fmla="*/ 145864 h 145863"/>
                  <a:gd name="connsiteX47" fmla="*/ 99 w 82840"/>
                  <a:gd name="connsiteY47" fmla="*/ 135524 h 145863"/>
                  <a:gd name="connsiteX48" fmla="*/ 1328 w 82840"/>
                  <a:gd name="connsiteY48" fmla="*/ 122368 h 145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2840" h="145863">
                    <a:moveTo>
                      <a:pt x="34415" y="62577"/>
                    </a:moveTo>
                    <a:lnTo>
                      <a:pt x="34415" y="63147"/>
                    </a:lnTo>
                    <a:lnTo>
                      <a:pt x="34415" y="63716"/>
                    </a:lnTo>
                    <a:lnTo>
                      <a:pt x="34415" y="64286"/>
                    </a:lnTo>
                    <a:cubicBezTo>
                      <a:pt x="34655" y="64555"/>
                      <a:pt x="34655" y="64555"/>
                      <a:pt x="34655" y="65125"/>
                    </a:cubicBezTo>
                    <a:cubicBezTo>
                      <a:pt x="34894" y="64855"/>
                      <a:pt x="35164" y="64855"/>
                      <a:pt x="35404" y="64555"/>
                    </a:cubicBezTo>
                    <a:cubicBezTo>
                      <a:pt x="35404" y="64555"/>
                      <a:pt x="35644" y="64286"/>
                      <a:pt x="35913" y="63986"/>
                    </a:cubicBezTo>
                    <a:cubicBezTo>
                      <a:pt x="35913" y="63716"/>
                      <a:pt x="36153" y="63716"/>
                      <a:pt x="36153" y="63416"/>
                    </a:cubicBezTo>
                    <a:lnTo>
                      <a:pt x="44425" y="53077"/>
                    </a:lnTo>
                    <a:cubicBezTo>
                      <a:pt x="50928" y="44685"/>
                      <a:pt x="57462" y="36593"/>
                      <a:pt x="63725" y="28202"/>
                    </a:cubicBezTo>
                    <a:cubicBezTo>
                      <a:pt x="67232" y="23736"/>
                      <a:pt x="70499" y="19271"/>
                      <a:pt x="74245" y="13966"/>
                    </a:cubicBezTo>
                    <a:cubicBezTo>
                      <a:pt x="75234" y="12857"/>
                      <a:pt x="75743" y="11179"/>
                      <a:pt x="76493" y="9500"/>
                    </a:cubicBezTo>
                    <a:lnTo>
                      <a:pt x="77002" y="8661"/>
                    </a:lnTo>
                    <a:lnTo>
                      <a:pt x="77002" y="7552"/>
                    </a:lnTo>
                    <a:lnTo>
                      <a:pt x="75983" y="7552"/>
                    </a:lnTo>
                    <a:cubicBezTo>
                      <a:pt x="74724" y="8392"/>
                      <a:pt x="72986" y="9500"/>
                      <a:pt x="71218" y="10639"/>
                    </a:cubicBezTo>
                    <a:cubicBezTo>
                      <a:pt x="54165" y="24036"/>
                      <a:pt x="42657" y="39141"/>
                      <a:pt x="34625" y="60360"/>
                    </a:cubicBezTo>
                    <a:cubicBezTo>
                      <a:pt x="34625" y="61199"/>
                      <a:pt x="34385" y="62038"/>
                      <a:pt x="34115" y="62607"/>
                    </a:cubicBezTo>
                    <a:lnTo>
                      <a:pt x="34415" y="62607"/>
                    </a:lnTo>
                    <a:close/>
                    <a:moveTo>
                      <a:pt x="1328" y="122368"/>
                    </a:moveTo>
                    <a:cubicBezTo>
                      <a:pt x="6333" y="103097"/>
                      <a:pt x="18111" y="87452"/>
                      <a:pt x="29650" y="72348"/>
                    </a:cubicBezTo>
                    <a:cubicBezTo>
                      <a:pt x="30639" y="70939"/>
                      <a:pt x="31148" y="70100"/>
                      <a:pt x="30639" y="68991"/>
                    </a:cubicBezTo>
                    <a:cubicBezTo>
                      <a:pt x="28870" y="63416"/>
                      <a:pt x="30399" y="58382"/>
                      <a:pt x="31897" y="53916"/>
                    </a:cubicBezTo>
                    <a:cubicBezTo>
                      <a:pt x="34894" y="46933"/>
                      <a:pt x="38401" y="40220"/>
                      <a:pt x="43436" y="33237"/>
                    </a:cubicBezTo>
                    <a:cubicBezTo>
                      <a:pt x="49190" y="24845"/>
                      <a:pt x="67741" y="3626"/>
                      <a:pt x="76762" y="270"/>
                    </a:cubicBezTo>
                    <a:cubicBezTo>
                      <a:pt x="77272" y="0"/>
                      <a:pt x="78021" y="0"/>
                      <a:pt x="78531" y="0"/>
                    </a:cubicBezTo>
                    <a:cubicBezTo>
                      <a:pt x="79520" y="0"/>
                      <a:pt x="80539" y="270"/>
                      <a:pt x="81288" y="839"/>
                    </a:cubicBezTo>
                    <a:cubicBezTo>
                      <a:pt x="82277" y="1678"/>
                      <a:pt x="83056" y="3357"/>
                      <a:pt x="82786" y="5305"/>
                    </a:cubicBezTo>
                    <a:cubicBezTo>
                      <a:pt x="82037" y="10340"/>
                      <a:pt x="78770" y="15075"/>
                      <a:pt x="75773" y="18432"/>
                    </a:cubicBezTo>
                    <a:cubicBezTo>
                      <a:pt x="55723" y="42737"/>
                      <a:pt x="35943" y="67882"/>
                      <a:pt x="18890" y="94975"/>
                    </a:cubicBezTo>
                    <a:cubicBezTo>
                      <a:pt x="12387" y="105045"/>
                      <a:pt x="7112" y="116763"/>
                      <a:pt x="5344" y="129051"/>
                    </a:cubicBezTo>
                    <a:cubicBezTo>
                      <a:pt x="5104" y="130729"/>
                      <a:pt x="5104" y="133247"/>
                      <a:pt x="5584" y="135195"/>
                    </a:cubicBezTo>
                    <a:cubicBezTo>
                      <a:pt x="6093" y="137143"/>
                      <a:pt x="7082" y="138551"/>
                      <a:pt x="8341" y="138821"/>
                    </a:cubicBezTo>
                    <a:cubicBezTo>
                      <a:pt x="8850" y="139091"/>
                      <a:pt x="9330" y="139390"/>
                      <a:pt x="10109" y="139390"/>
                    </a:cubicBezTo>
                    <a:cubicBezTo>
                      <a:pt x="10858" y="139390"/>
                      <a:pt x="11877" y="139121"/>
                      <a:pt x="12866" y="138551"/>
                    </a:cubicBezTo>
                    <a:cubicBezTo>
                      <a:pt x="13616" y="137982"/>
                      <a:pt x="14125" y="137442"/>
                      <a:pt x="14874" y="136873"/>
                    </a:cubicBezTo>
                    <a:cubicBezTo>
                      <a:pt x="24135" y="127942"/>
                      <a:pt x="30399" y="116493"/>
                      <a:pt x="33426" y="103636"/>
                    </a:cubicBezTo>
                    <a:cubicBezTo>
                      <a:pt x="33666" y="101958"/>
                      <a:pt x="33935" y="100549"/>
                      <a:pt x="34175" y="98901"/>
                    </a:cubicBezTo>
                    <a:cubicBezTo>
                      <a:pt x="34175" y="98332"/>
                      <a:pt x="34175" y="97492"/>
                      <a:pt x="34415" y="96953"/>
                    </a:cubicBezTo>
                    <a:cubicBezTo>
                      <a:pt x="34175" y="91079"/>
                      <a:pt x="32647" y="87183"/>
                      <a:pt x="29410" y="84665"/>
                    </a:cubicBezTo>
                    <a:cubicBezTo>
                      <a:pt x="29410" y="84395"/>
                      <a:pt x="28900" y="84395"/>
                      <a:pt x="28900" y="83826"/>
                    </a:cubicBezTo>
                    <a:cubicBezTo>
                      <a:pt x="28391" y="83257"/>
                      <a:pt x="28151" y="82417"/>
                      <a:pt x="28151" y="81878"/>
                    </a:cubicBezTo>
                    <a:cubicBezTo>
                      <a:pt x="28151" y="81309"/>
                      <a:pt x="28391" y="80769"/>
                      <a:pt x="29140" y="80200"/>
                    </a:cubicBezTo>
                    <a:cubicBezTo>
                      <a:pt x="29380" y="79930"/>
                      <a:pt x="29650" y="79930"/>
                      <a:pt x="29889" y="79930"/>
                    </a:cubicBezTo>
                    <a:cubicBezTo>
                      <a:pt x="34655" y="79930"/>
                      <a:pt x="38671" y="93057"/>
                      <a:pt x="38671" y="97253"/>
                    </a:cubicBezTo>
                    <a:cubicBezTo>
                      <a:pt x="38671" y="113736"/>
                      <a:pt x="27881" y="137472"/>
                      <a:pt x="14874" y="144755"/>
                    </a:cubicBezTo>
                    <a:cubicBezTo>
                      <a:pt x="13376" y="145594"/>
                      <a:pt x="11608" y="145864"/>
                      <a:pt x="10109" y="145864"/>
                    </a:cubicBezTo>
                    <a:cubicBezTo>
                      <a:pt x="4834" y="145864"/>
                      <a:pt x="848" y="141398"/>
                      <a:pt x="99" y="135524"/>
                    </a:cubicBezTo>
                    <a:cubicBezTo>
                      <a:pt x="-171" y="131568"/>
                      <a:pt x="69" y="127672"/>
                      <a:pt x="1328" y="122368"/>
                    </a:cubicBezTo>
                  </a:path>
                </a:pathLst>
              </a:custGeom>
              <a:solidFill>
                <a:srgbClr val="86BC25"/>
              </a:solidFill>
              <a:ln w="2977" cap="flat">
                <a:solidFill>
                  <a:srgbClr val="86BC25"/>
                </a:solid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094DC0B1-EE49-8F6B-F0DA-7277C3E50579}"/>
                  </a:ext>
                </a:extLst>
              </p:cNvPr>
              <p:cNvSpPr/>
              <p:nvPr/>
            </p:nvSpPr>
            <p:spPr>
              <a:xfrm>
                <a:off x="11465430" y="6332046"/>
                <a:ext cx="94129" cy="162916"/>
              </a:xfrm>
              <a:custGeom>
                <a:avLst/>
                <a:gdLst>
                  <a:gd name="connsiteX0" fmla="*/ 350 w 94129"/>
                  <a:gd name="connsiteY0" fmla="*/ 109510 h 162916"/>
                  <a:gd name="connsiteX1" fmla="*/ 1339 w 94129"/>
                  <a:gd name="connsiteY1" fmla="*/ 104475 h 162916"/>
                  <a:gd name="connsiteX2" fmla="*/ 5835 w 94129"/>
                  <a:gd name="connsiteY2" fmla="*/ 101119 h 162916"/>
                  <a:gd name="connsiteX3" fmla="*/ 8082 w 94129"/>
                  <a:gd name="connsiteY3" fmla="*/ 99171 h 162916"/>
                  <a:gd name="connsiteX4" fmla="*/ 9581 w 94129"/>
                  <a:gd name="connsiteY4" fmla="*/ 98062 h 162916"/>
                  <a:gd name="connsiteX5" fmla="*/ 13357 w 94129"/>
                  <a:gd name="connsiteY5" fmla="*/ 94975 h 162916"/>
                  <a:gd name="connsiteX6" fmla="*/ 67993 w 94129"/>
                  <a:gd name="connsiteY6" fmla="*/ 21788 h 162916"/>
                  <a:gd name="connsiteX7" fmla="*/ 74256 w 94129"/>
                  <a:gd name="connsiteY7" fmla="*/ 12857 h 162916"/>
                  <a:gd name="connsiteX8" fmla="*/ 74496 w 94129"/>
                  <a:gd name="connsiteY8" fmla="*/ 12587 h 162916"/>
                  <a:gd name="connsiteX9" fmla="*/ 75485 w 94129"/>
                  <a:gd name="connsiteY9" fmla="*/ 10639 h 162916"/>
                  <a:gd name="connsiteX10" fmla="*/ 74226 w 94129"/>
                  <a:gd name="connsiteY10" fmla="*/ 9231 h 162916"/>
                  <a:gd name="connsiteX11" fmla="*/ 73237 w 94129"/>
                  <a:gd name="connsiteY11" fmla="*/ 7283 h 162916"/>
                  <a:gd name="connsiteX12" fmla="*/ 74226 w 94129"/>
                  <a:gd name="connsiteY12" fmla="*/ 4196 h 162916"/>
                  <a:gd name="connsiteX13" fmla="*/ 81239 w 94129"/>
                  <a:gd name="connsiteY13" fmla="*/ 0 h 162916"/>
                  <a:gd name="connsiteX14" fmla="*/ 82228 w 94129"/>
                  <a:gd name="connsiteY14" fmla="*/ 0 h 162916"/>
                  <a:gd name="connsiteX15" fmla="*/ 84476 w 94129"/>
                  <a:gd name="connsiteY15" fmla="*/ 1109 h 162916"/>
                  <a:gd name="connsiteX16" fmla="*/ 85225 w 94129"/>
                  <a:gd name="connsiteY16" fmla="*/ 5035 h 162916"/>
                  <a:gd name="connsiteX17" fmla="*/ 82228 w 94129"/>
                  <a:gd name="connsiteY17" fmla="*/ 10909 h 162916"/>
                  <a:gd name="connsiteX18" fmla="*/ 80730 w 94129"/>
                  <a:gd name="connsiteY18" fmla="*/ 13157 h 162916"/>
                  <a:gd name="connsiteX19" fmla="*/ 34126 w 94129"/>
                  <a:gd name="connsiteY19" fmla="*/ 75165 h 162916"/>
                  <a:gd name="connsiteX20" fmla="*/ 20610 w 94129"/>
                  <a:gd name="connsiteY20" fmla="*/ 92757 h 162916"/>
                  <a:gd name="connsiteX21" fmla="*/ 20370 w 94129"/>
                  <a:gd name="connsiteY21" fmla="*/ 93027 h 162916"/>
                  <a:gd name="connsiteX22" fmla="*/ 19621 w 94129"/>
                  <a:gd name="connsiteY22" fmla="*/ 94136 h 162916"/>
                  <a:gd name="connsiteX23" fmla="*/ 20880 w 94129"/>
                  <a:gd name="connsiteY23" fmla="*/ 93866 h 162916"/>
                  <a:gd name="connsiteX24" fmla="*/ 21629 w 94129"/>
                  <a:gd name="connsiteY24" fmla="*/ 93297 h 162916"/>
                  <a:gd name="connsiteX25" fmla="*/ 26904 w 94129"/>
                  <a:gd name="connsiteY25" fmla="*/ 91618 h 162916"/>
                  <a:gd name="connsiteX26" fmla="*/ 44706 w 94129"/>
                  <a:gd name="connsiteY26" fmla="*/ 86044 h 162916"/>
                  <a:gd name="connsiteX27" fmla="*/ 47703 w 94129"/>
                  <a:gd name="connsiteY27" fmla="*/ 84096 h 162916"/>
                  <a:gd name="connsiteX28" fmla="*/ 57473 w 94129"/>
                  <a:gd name="connsiteY28" fmla="*/ 65095 h 162916"/>
                  <a:gd name="connsiteX29" fmla="*/ 64726 w 94129"/>
                  <a:gd name="connsiteY29" fmla="*/ 50290 h 162916"/>
                  <a:gd name="connsiteX30" fmla="*/ 66734 w 94129"/>
                  <a:gd name="connsiteY30" fmla="*/ 45554 h 162916"/>
                  <a:gd name="connsiteX31" fmla="*/ 69731 w 94129"/>
                  <a:gd name="connsiteY31" fmla="*/ 43037 h 162916"/>
                  <a:gd name="connsiteX32" fmla="*/ 70990 w 94129"/>
                  <a:gd name="connsiteY32" fmla="*/ 43606 h 162916"/>
                  <a:gd name="connsiteX33" fmla="*/ 72728 w 94129"/>
                  <a:gd name="connsiteY33" fmla="*/ 45285 h 162916"/>
                  <a:gd name="connsiteX34" fmla="*/ 72728 w 94129"/>
                  <a:gd name="connsiteY34" fmla="*/ 48911 h 162916"/>
                  <a:gd name="connsiteX35" fmla="*/ 71469 w 94129"/>
                  <a:gd name="connsiteY35" fmla="*/ 51159 h 162916"/>
                  <a:gd name="connsiteX36" fmla="*/ 65445 w 94129"/>
                  <a:gd name="connsiteY36" fmla="*/ 62338 h 162916"/>
                  <a:gd name="connsiteX37" fmla="*/ 54656 w 94129"/>
                  <a:gd name="connsiteY37" fmla="*/ 82717 h 162916"/>
                  <a:gd name="connsiteX38" fmla="*/ 54416 w 94129"/>
                  <a:gd name="connsiteY38" fmla="*/ 83556 h 162916"/>
                  <a:gd name="connsiteX39" fmla="*/ 54656 w 94129"/>
                  <a:gd name="connsiteY39" fmla="*/ 83556 h 162916"/>
                  <a:gd name="connsiteX40" fmla="*/ 60680 w 94129"/>
                  <a:gd name="connsiteY40" fmla="*/ 82148 h 162916"/>
                  <a:gd name="connsiteX41" fmla="*/ 74196 w 94129"/>
                  <a:gd name="connsiteY41" fmla="*/ 79361 h 162916"/>
                  <a:gd name="connsiteX42" fmla="*/ 84986 w 94129"/>
                  <a:gd name="connsiteY42" fmla="*/ 76274 h 162916"/>
                  <a:gd name="connsiteX43" fmla="*/ 89751 w 94129"/>
                  <a:gd name="connsiteY43" fmla="*/ 75165 h 162916"/>
                  <a:gd name="connsiteX44" fmla="*/ 90260 w 94129"/>
                  <a:gd name="connsiteY44" fmla="*/ 75165 h 162916"/>
                  <a:gd name="connsiteX45" fmla="*/ 91519 w 94129"/>
                  <a:gd name="connsiteY45" fmla="*/ 74895 h 162916"/>
                  <a:gd name="connsiteX46" fmla="*/ 94037 w 94129"/>
                  <a:gd name="connsiteY46" fmla="*/ 77682 h 162916"/>
                  <a:gd name="connsiteX47" fmla="*/ 93527 w 94129"/>
                  <a:gd name="connsiteY47" fmla="*/ 79930 h 162916"/>
                  <a:gd name="connsiteX48" fmla="*/ 91789 w 94129"/>
                  <a:gd name="connsiteY48" fmla="*/ 81039 h 162916"/>
                  <a:gd name="connsiteX49" fmla="*/ 89271 w 94129"/>
                  <a:gd name="connsiteY49" fmla="*/ 81039 h 162916"/>
                  <a:gd name="connsiteX50" fmla="*/ 86004 w 94129"/>
                  <a:gd name="connsiteY50" fmla="*/ 81309 h 162916"/>
                  <a:gd name="connsiteX51" fmla="*/ 53187 w 94129"/>
                  <a:gd name="connsiteY51" fmla="*/ 88022 h 162916"/>
                  <a:gd name="connsiteX52" fmla="*/ 50430 w 94129"/>
                  <a:gd name="connsiteY52" fmla="*/ 90539 h 162916"/>
                  <a:gd name="connsiteX53" fmla="*/ 20370 w 94129"/>
                  <a:gd name="connsiteY53" fmla="*/ 157313 h 162916"/>
                  <a:gd name="connsiteX54" fmla="*/ 17853 w 94129"/>
                  <a:gd name="connsiteY54" fmla="*/ 162347 h 162916"/>
                  <a:gd name="connsiteX55" fmla="*/ 16085 w 94129"/>
                  <a:gd name="connsiteY55" fmla="*/ 162917 h 162916"/>
                  <a:gd name="connsiteX56" fmla="*/ 15096 w 94129"/>
                  <a:gd name="connsiteY56" fmla="*/ 162647 h 162916"/>
                  <a:gd name="connsiteX57" fmla="*/ 13597 w 94129"/>
                  <a:gd name="connsiteY57" fmla="*/ 159560 h 162916"/>
                  <a:gd name="connsiteX58" fmla="*/ 15096 w 94129"/>
                  <a:gd name="connsiteY58" fmla="*/ 154525 h 162916"/>
                  <a:gd name="connsiteX59" fmla="*/ 17343 w 94129"/>
                  <a:gd name="connsiteY59" fmla="*/ 149221 h 162916"/>
                  <a:gd name="connsiteX60" fmla="*/ 38382 w 94129"/>
                  <a:gd name="connsiteY60" fmla="*/ 103396 h 162916"/>
                  <a:gd name="connsiteX61" fmla="*/ 43387 w 94129"/>
                  <a:gd name="connsiteY61" fmla="*/ 93057 h 162916"/>
                  <a:gd name="connsiteX62" fmla="*/ 43627 w 94129"/>
                  <a:gd name="connsiteY62" fmla="*/ 92787 h 162916"/>
                  <a:gd name="connsiteX63" fmla="*/ 44136 w 94129"/>
                  <a:gd name="connsiteY63" fmla="*/ 91109 h 162916"/>
                  <a:gd name="connsiteX64" fmla="*/ 41889 w 94129"/>
                  <a:gd name="connsiteY64" fmla="*/ 91379 h 162916"/>
                  <a:gd name="connsiteX65" fmla="*/ 25615 w 94129"/>
                  <a:gd name="connsiteY65" fmla="*/ 97792 h 162916"/>
                  <a:gd name="connsiteX66" fmla="*/ 15845 w 94129"/>
                  <a:gd name="connsiteY66" fmla="*/ 101718 h 162916"/>
                  <a:gd name="connsiteX67" fmla="*/ 9072 w 94129"/>
                  <a:gd name="connsiteY67" fmla="*/ 108971 h 162916"/>
                  <a:gd name="connsiteX68" fmla="*/ 4306 w 94129"/>
                  <a:gd name="connsiteY68" fmla="*/ 112058 h 162916"/>
                  <a:gd name="connsiteX69" fmla="*/ 350 w 94129"/>
                  <a:gd name="connsiteY69" fmla="*/ 109510 h 162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4129" h="162916">
                    <a:moveTo>
                      <a:pt x="350" y="109510"/>
                    </a:moveTo>
                    <a:cubicBezTo>
                      <a:pt x="-399" y="107832"/>
                      <a:pt x="111" y="105584"/>
                      <a:pt x="1339" y="104475"/>
                    </a:cubicBezTo>
                    <a:cubicBezTo>
                      <a:pt x="2838" y="103067"/>
                      <a:pt x="4336" y="101958"/>
                      <a:pt x="5835" y="101119"/>
                    </a:cubicBezTo>
                    <a:cubicBezTo>
                      <a:pt x="6584" y="100280"/>
                      <a:pt x="7333" y="99710"/>
                      <a:pt x="8082" y="99171"/>
                    </a:cubicBezTo>
                    <a:cubicBezTo>
                      <a:pt x="8592" y="98901"/>
                      <a:pt x="9072" y="98601"/>
                      <a:pt x="9581" y="98062"/>
                    </a:cubicBezTo>
                    <a:cubicBezTo>
                      <a:pt x="10840" y="97223"/>
                      <a:pt x="12338" y="96114"/>
                      <a:pt x="13357" y="94975"/>
                    </a:cubicBezTo>
                    <a:cubicBezTo>
                      <a:pt x="32898" y="72348"/>
                      <a:pt x="51959" y="47772"/>
                      <a:pt x="67993" y="21788"/>
                    </a:cubicBezTo>
                    <a:cubicBezTo>
                      <a:pt x="70240" y="19001"/>
                      <a:pt x="72248" y="15914"/>
                      <a:pt x="74256" y="12857"/>
                    </a:cubicBezTo>
                    <a:lnTo>
                      <a:pt x="74496" y="12587"/>
                    </a:lnTo>
                    <a:cubicBezTo>
                      <a:pt x="75006" y="11748"/>
                      <a:pt x="75485" y="11179"/>
                      <a:pt x="75485" y="10639"/>
                    </a:cubicBezTo>
                    <a:cubicBezTo>
                      <a:pt x="75485" y="10370"/>
                      <a:pt x="74976" y="9800"/>
                      <a:pt x="74226" y="9231"/>
                    </a:cubicBezTo>
                    <a:cubicBezTo>
                      <a:pt x="73717" y="8661"/>
                      <a:pt x="73477" y="8392"/>
                      <a:pt x="73237" y="7283"/>
                    </a:cubicBezTo>
                    <a:cubicBezTo>
                      <a:pt x="73237" y="6444"/>
                      <a:pt x="73747" y="5335"/>
                      <a:pt x="74226" y="4196"/>
                    </a:cubicBezTo>
                    <a:cubicBezTo>
                      <a:pt x="75995" y="1948"/>
                      <a:pt x="78482" y="569"/>
                      <a:pt x="81239" y="0"/>
                    </a:cubicBezTo>
                    <a:lnTo>
                      <a:pt x="82228" y="0"/>
                    </a:lnTo>
                    <a:cubicBezTo>
                      <a:pt x="82978" y="0"/>
                      <a:pt x="83997" y="270"/>
                      <a:pt x="84476" y="1109"/>
                    </a:cubicBezTo>
                    <a:cubicBezTo>
                      <a:pt x="85225" y="1948"/>
                      <a:pt x="85735" y="3626"/>
                      <a:pt x="85225" y="5035"/>
                    </a:cubicBezTo>
                    <a:cubicBezTo>
                      <a:pt x="84476" y="6983"/>
                      <a:pt x="83457" y="8931"/>
                      <a:pt x="82228" y="10909"/>
                    </a:cubicBezTo>
                    <a:lnTo>
                      <a:pt x="80730" y="13157"/>
                    </a:lnTo>
                    <a:cubicBezTo>
                      <a:pt x="65445" y="34106"/>
                      <a:pt x="49891" y="54785"/>
                      <a:pt x="34126" y="75165"/>
                    </a:cubicBezTo>
                    <a:cubicBezTo>
                      <a:pt x="29631" y="81039"/>
                      <a:pt x="25106" y="86913"/>
                      <a:pt x="20610" y="92757"/>
                    </a:cubicBezTo>
                    <a:lnTo>
                      <a:pt x="20370" y="93027"/>
                    </a:lnTo>
                    <a:cubicBezTo>
                      <a:pt x="20130" y="93297"/>
                      <a:pt x="20130" y="93866"/>
                      <a:pt x="19621" y="94136"/>
                    </a:cubicBezTo>
                    <a:cubicBezTo>
                      <a:pt x="20130" y="93866"/>
                      <a:pt x="20370" y="93866"/>
                      <a:pt x="20880" y="93866"/>
                    </a:cubicBezTo>
                    <a:cubicBezTo>
                      <a:pt x="20880" y="93596"/>
                      <a:pt x="21389" y="93297"/>
                      <a:pt x="21629" y="93297"/>
                    </a:cubicBezTo>
                    <a:lnTo>
                      <a:pt x="26904" y="91618"/>
                    </a:lnTo>
                    <a:cubicBezTo>
                      <a:pt x="32928" y="89940"/>
                      <a:pt x="38682" y="87992"/>
                      <a:pt x="44706" y="86044"/>
                    </a:cubicBezTo>
                    <a:cubicBezTo>
                      <a:pt x="45965" y="85774"/>
                      <a:pt x="47223" y="85474"/>
                      <a:pt x="47703" y="84096"/>
                    </a:cubicBezTo>
                    <a:cubicBezTo>
                      <a:pt x="50970" y="77682"/>
                      <a:pt x="54206" y="71239"/>
                      <a:pt x="57473" y="65095"/>
                    </a:cubicBezTo>
                    <a:cubicBezTo>
                      <a:pt x="59991" y="60060"/>
                      <a:pt x="62478" y="55325"/>
                      <a:pt x="64726" y="50290"/>
                    </a:cubicBezTo>
                    <a:cubicBezTo>
                      <a:pt x="65475" y="49451"/>
                      <a:pt x="66494" y="46663"/>
                      <a:pt x="66734" y="45554"/>
                    </a:cubicBezTo>
                    <a:cubicBezTo>
                      <a:pt x="67483" y="44146"/>
                      <a:pt x="68502" y="43037"/>
                      <a:pt x="69731" y="43037"/>
                    </a:cubicBezTo>
                    <a:cubicBezTo>
                      <a:pt x="70240" y="43037"/>
                      <a:pt x="70480" y="43307"/>
                      <a:pt x="70990" y="43606"/>
                    </a:cubicBezTo>
                    <a:cubicBezTo>
                      <a:pt x="71979" y="43876"/>
                      <a:pt x="72488" y="44446"/>
                      <a:pt x="72728" y="45285"/>
                    </a:cubicBezTo>
                    <a:cubicBezTo>
                      <a:pt x="73237" y="46394"/>
                      <a:pt x="73237" y="47532"/>
                      <a:pt x="72728" y="48911"/>
                    </a:cubicBezTo>
                    <a:cubicBezTo>
                      <a:pt x="72488" y="49480"/>
                      <a:pt x="71979" y="50320"/>
                      <a:pt x="71469" y="51159"/>
                    </a:cubicBezTo>
                    <a:lnTo>
                      <a:pt x="65445" y="62338"/>
                    </a:lnTo>
                    <a:cubicBezTo>
                      <a:pt x="61939" y="69051"/>
                      <a:pt x="58432" y="76034"/>
                      <a:pt x="54656" y="82717"/>
                    </a:cubicBezTo>
                    <a:cubicBezTo>
                      <a:pt x="54656" y="82987"/>
                      <a:pt x="54656" y="83287"/>
                      <a:pt x="54416" y="83556"/>
                    </a:cubicBezTo>
                    <a:lnTo>
                      <a:pt x="54656" y="83556"/>
                    </a:lnTo>
                    <a:cubicBezTo>
                      <a:pt x="56664" y="83287"/>
                      <a:pt x="58672" y="82717"/>
                      <a:pt x="60680" y="82148"/>
                    </a:cubicBezTo>
                    <a:cubicBezTo>
                      <a:pt x="65445" y="81309"/>
                      <a:pt x="69701" y="80200"/>
                      <a:pt x="74196" y="79361"/>
                    </a:cubicBezTo>
                    <a:cubicBezTo>
                      <a:pt x="77703" y="78252"/>
                      <a:pt x="81449" y="77413"/>
                      <a:pt x="84986" y="76274"/>
                    </a:cubicBezTo>
                    <a:cubicBezTo>
                      <a:pt x="86484" y="76004"/>
                      <a:pt x="88252" y="75704"/>
                      <a:pt x="89751" y="75165"/>
                    </a:cubicBezTo>
                    <a:lnTo>
                      <a:pt x="90260" y="75165"/>
                    </a:lnTo>
                    <a:cubicBezTo>
                      <a:pt x="90500" y="74895"/>
                      <a:pt x="91010" y="74895"/>
                      <a:pt x="91519" y="74895"/>
                    </a:cubicBezTo>
                    <a:cubicBezTo>
                      <a:pt x="93018" y="74895"/>
                      <a:pt x="94037" y="76004"/>
                      <a:pt x="94037" y="77682"/>
                    </a:cubicBezTo>
                    <a:cubicBezTo>
                      <a:pt x="94276" y="78521"/>
                      <a:pt x="94037" y="79361"/>
                      <a:pt x="93527" y="79930"/>
                    </a:cubicBezTo>
                    <a:cubicBezTo>
                      <a:pt x="93287" y="80499"/>
                      <a:pt x="92538" y="80769"/>
                      <a:pt x="91789" y="81039"/>
                    </a:cubicBezTo>
                    <a:lnTo>
                      <a:pt x="89271" y="81039"/>
                    </a:lnTo>
                    <a:cubicBezTo>
                      <a:pt x="88013" y="81039"/>
                      <a:pt x="87024" y="81039"/>
                      <a:pt x="86004" y="81309"/>
                    </a:cubicBezTo>
                    <a:cubicBezTo>
                      <a:pt x="75215" y="82717"/>
                      <a:pt x="64186" y="85205"/>
                      <a:pt x="53187" y="88022"/>
                    </a:cubicBezTo>
                    <a:cubicBezTo>
                      <a:pt x="51929" y="88591"/>
                      <a:pt x="51179" y="89131"/>
                      <a:pt x="50430" y="90539"/>
                    </a:cubicBezTo>
                    <a:cubicBezTo>
                      <a:pt x="45155" y="100609"/>
                      <a:pt x="20370" y="147812"/>
                      <a:pt x="20370" y="157313"/>
                    </a:cubicBezTo>
                    <a:cubicBezTo>
                      <a:pt x="20370" y="159261"/>
                      <a:pt x="19621" y="160939"/>
                      <a:pt x="17853" y="162347"/>
                    </a:cubicBezTo>
                    <a:cubicBezTo>
                      <a:pt x="17613" y="162617"/>
                      <a:pt x="16864" y="162917"/>
                      <a:pt x="16085" y="162917"/>
                    </a:cubicBezTo>
                    <a:cubicBezTo>
                      <a:pt x="15575" y="162917"/>
                      <a:pt x="15335" y="162917"/>
                      <a:pt x="15096" y="162647"/>
                    </a:cubicBezTo>
                    <a:cubicBezTo>
                      <a:pt x="14346" y="162078"/>
                      <a:pt x="13597" y="160699"/>
                      <a:pt x="13597" y="159560"/>
                    </a:cubicBezTo>
                    <a:cubicBezTo>
                      <a:pt x="13837" y="158152"/>
                      <a:pt x="14346" y="156204"/>
                      <a:pt x="15096" y="154525"/>
                    </a:cubicBezTo>
                    <a:lnTo>
                      <a:pt x="17343" y="149221"/>
                    </a:lnTo>
                    <a:cubicBezTo>
                      <a:pt x="24356" y="133846"/>
                      <a:pt x="31129" y="118501"/>
                      <a:pt x="38382" y="103396"/>
                    </a:cubicBezTo>
                    <a:cubicBezTo>
                      <a:pt x="40120" y="100040"/>
                      <a:pt x="41649" y="96683"/>
                      <a:pt x="43387" y="93057"/>
                    </a:cubicBezTo>
                    <a:lnTo>
                      <a:pt x="43627" y="92787"/>
                    </a:lnTo>
                    <a:cubicBezTo>
                      <a:pt x="43867" y="92218"/>
                      <a:pt x="44136" y="91678"/>
                      <a:pt x="44136" y="91109"/>
                    </a:cubicBezTo>
                    <a:cubicBezTo>
                      <a:pt x="43387" y="91109"/>
                      <a:pt x="42638" y="91379"/>
                      <a:pt x="41889" y="91379"/>
                    </a:cubicBezTo>
                    <a:cubicBezTo>
                      <a:pt x="36374" y="93626"/>
                      <a:pt x="30860" y="95844"/>
                      <a:pt x="25615" y="97792"/>
                    </a:cubicBezTo>
                    <a:lnTo>
                      <a:pt x="15845" y="101718"/>
                    </a:lnTo>
                    <a:cubicBezTo>
                      <a:pt x="12578" y="102827"/>
                      <a:pt x="10330" y="105345"/>
                      <a:pt x="9072" y="108971"/>
                    </a:cubicBezTo>
                    <a:cubicBezTo>
                      <a:pt x="8322" y="111219"/>
                      <a:pt x="6824" y="112058"/>
                      <a:pt x="4306" y="112058"/>
                    </a:cubicBezTo>
                    <a:cubicBezTo>
                      <a:pt x="2358" y="112028"/>
                      <a:pt x="860" y="111189"/>
                      <a:pt x="350" y="109510"/>
                    </a:cubicBezTo>
                  </a:path>
                </a:pathLst>
              </a:custGeom>
              <a:solidFill>
                <a:srgbClr val="86BC25"/>
              </a:solidFill>
              <a:ln w="2977" cap="flat">
                <a:solidFill>
                  <a:srgbClr val="86BC25"/>
                </a:solid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D8444AD-14B1-4D9B-67D1-67D5958783AF}"/>
                  </a:ext>
                </a:extLst>
              </p:cNvPr>
              <p:cNvSpPr/>
              <p:nvPr/>
            </p:nvSpPr>
            <p:spPr>
              <a:xfrm>
                <a:off x="11539844" y="6343824"/>
                <a:ext cx="120634" cy="143826"/>
              </a:xfrm>
              <a:custGeom>
                <a:avLst/>
                <a:gdLst>
                  <a:gd name="connsiteX0" fmla="*/ 17824 w 120634"/>
                  <a:gd name="connsiteY0" fmla="*/ 143826 h 143826"/>
                  <a:gd name="connsiteX1" fmla="*/ 4787 w 120634"/>
                  <a:gd name="connsiteY1" fmla="*/ 139091 h 143826"/>
                  <a:gd name="connsiteX2" fmla="*/ 22 w 120634"/>
                  <a:gd name="connsiteY2" fmla="*/ 127073 h 143826"/>
                  <a:gd name="connsiteX3" fmla="*/ 6555 w 120634"/>
                  <a:gd name="connsiteY3" fmla="*/ 115894 h 143826"/>
                  <a:gd name="connsiteX4" fmla="*/ 9313 w 120634"/>
                  <a:gd name="connsiteY4" fmla="*/ 115055 h 143826"/>
                  <a:gd name="connsiteX5" fmla="*/ 11321 w 120634"/>
                  <a:gd name="connsiteY5" fmla="*/ 115894 h 143826"/>
                  <a:gd name="connsiteX6" fmla="*/ 12310 w 120634"/>
                  <a:gd name="connsiteY6" fmla="*/ 121199 h 143826"/>
                  <a:gd name="connsiteX7" fmla="*/ 9313 w 120634"/>
                  <a:gd name="connsiteY7" fmla="*/ 131269 h 143826"/>
                  <a:gd name="connsiteX8" fmla="*/ 10811 w 120634"/>
                  <a:gd name="connsiteY8" fmla="*/ 135734 h 143826"/>
                  <a:gd name="connsiteX9" fmla="*/ 19592 w 120634"/>
                  <a:gd name="connsiteY9" fmla="*/ 138252 h 143826"/>
                  <a:gd name="connsiteX10" fmla="*/ 71980 w 120634"/>
                  <a:gd name="connsiteY10" fmla="*/ 91588 h 143826"/>
                  <a:gd name="connsiteX11" fmla="*/ 74497 w 120634"/>
                  <a:gd name="connsiteY11" fmla="*/ 75375 h 143826"/>
                  <a:gd name="connsiteX12" fmla="*/ 63468 w 120634"/>
                  <a:gd name="connsiteY12" fmla="*/ 63087 h 143826"/>
                  <a:gd name="connsiteX13" fmla="*/ 48933 w 120634"/>
                  <a:gd name="connsiteY13" fmla="*/ 66174 h 143826"/>
                  <a:gd name="connsiteX14" fmla="*/ 29392 w 120634"/>
                  <a:gd name="connsiteY14" fmla="*/ 80140 h 143826"/>
                  <a:gd name="connsiteX15" fmla="*/ 28643 w 120634"/>
                  <a:gd name="connsiteY15" fmla="*/ 80410 h 143826"/>
                  <a:gd name="connsiteX16" fmla="*/ 27145 w 120634"/>
                  <a:gd name="connsiteY16" fmla="*/ 81818 h 143826"/>
                  <a:gd name="connsiteX17" fmla="*/ 25886 w 120634"/>
                  <a:gd name="connsiteY17" fmla="*/ 82088 h 143826"/>
                  <a:gd name="connsiteX18" fmla="*/ 24388 w 120634"/>
                  <a:gd name="connsiteY18" fmla="*/ 81518 h 143826"/>
                  <a:gd name="connsiteX19" fmla="*/ 23398 w 120634"/>
                  <a:gd name="connsiteY19" fmla="*/ 78431 h 143826"/>
                  <a:gd name="connsiteX20" fmla="*/ 24388 w 120634"/>
                  <a:gd name="connsiteY20" fmla="*/ 76483 h 143826"/>
                  <a:gd name="connsiteX21" fmla="*/ 24627 w 120634"/>
                  <a:gd name="connsiteY21" fmla="*/ 75914 h 143826"/>
                  <a:gd name="connsiteX22" fmla="*/ 36405 w 120634"/>
                  <a:gd name="connsiteY22" fmla="*/ 54126 h 143826"/>
                  <a:gd name="connsiteX23" fmla="*/ 53458 w 120634"/>
                  <a:gd name="connsiteY23" fmla="*/ 23407 h 143826"/>
                  <a:gd name="connsiteX24" fmla="*/ 56455 w 120634"/>
                  <a:gd name="connsiteY24" fmla="*/ 17532 h 143826"/>
                  <a:gd name="connsiteX25" fmla="*/ 56695 w 120634"/>
                  <a:gd name="connsiteY25" fmla="*/ 16693 h 143826"/>
                  <a:gd name="connsiteX26" fmla="*/ 55946 w 120634"/>
                  <a:gd name="connsiteY26" fmla="*/ 16693 h 143826"/>
                  <a:gd name="connsiteX27" fmla="*/ 52439 w 120634"/>
                  <a:gd name="connsiteY27" fmla="*/ 17802 h 143826"/>
                  <a:gd name="connsiteX28" fmla="*/ 37664 w 120634"/>
                  <a:gd name="connsiteY28" fmla="*/ 21159 h 143826"/>
                  <a:gd name="connsiteX29" fmla="*/ 35656 w 120634"/>
                  <a:gd name="connsiteY29" fmla="*/ 23107 h 143826"/>
                  <a:gd name="connsiteX30" fmla="*/ 32150 w 120634"/>
                  <a:gd name="connsiteY30" fmla="*/ 24515 h 143826"/>
                  <a:gd name="connsiteX31" fmla="*/ 29153 w 120634"/>
                  <a:gd name="connsiteY31" fmla="*/ 21998 h 143826"/>
                  <a:gd name="connsiteX32" fmla="*/ 29902 w 120634"/>
                  <a:gd name="connsiteY32" fmla="*/ 18641 h 143826"/>
                  <a:gd name="connsiteX33" fmla="*/ 32659 w 120634"/>
                  <a:gd name="connsiteY33" fmla="*/ 17532 h 143826"/>
                  <a:gd name="connsiteX34" fmla="*/ 38174 w 120634"/>
                  <a:gd name="connsiteY34" fmla="*/ 16424 h 143826"/>
                  <a:gd name="connsiteX35" fmla="*/ 56725 w 120634"/>
                  <a:gd name="connsiteY35" fmla="*/ 11958 h 143826"/>
                  <a:gd name="connsiteX36" fmla="*/ 60981 w 120634"/>
                  <a:gd name="connsiteY36" fmla="*/ 8601 h 143826"/>
                  <a:gd name="connsiteX37" fmla="*/ 61221 w 120634"/>
                  <a:gd name="connsiteY37" fmla="*/ 8032 h 143826"/>
                  <a:gd name="connsiteX38" fmla="*/ 65476 w 120634"/>
                  <a:gd name="connsiteY38" fmla="*/ 1888 h 143826"/>
                  <a:gd name="connsiteX39" fmla="*/ 66975 w 120634"/>
                  <a:gd name="connsiteY39" fmla="*/ 2158 h 143826"/>
                  <a:gd name="connsiteX40" fmla="*/ 68473 w 120634"/>
                  <a:gd name="connsiteY40" fmla="*/ 7193 h 143826"/>
                  <a:gd name="connsiteX41" fmla="*/ 67724 w 120634"/>
                  <a:gd name="connsiteY41" fmla="*/ 8601 h 143826"/>
                  <a:gd name="connsiteX42" fmla="*/ 67484 w 120634"/>
                  <a:gd name="connsiteY42" fmla="*/ 10010 h 143826"/>
                  <a:gd name="connsiteX43" fmla="*/ 68983 w 120634"/>
                  <a:gd name="connsiteY43" fmla="*/ 9740 h 143826"/>
                  <a:gd name="connsiteX44" fmla="*/ 70242 w 120634"/>
                  <a:gd name="connsiteY44" fmla="*/ 9471 h 143826"/>
                  <a:gd name="connsiteX45" fmla="*/ 114597 w 120634"/>
                  <a:gd name="connsiteY45" fmla="*/ 539 h 143826"/>
                  <a:gd name="connsiteX46" fmla="*/ 115347 w 120634"/>
                  <a:gd name="connsiteY46" fmla="*/ 270 h 143826"/>
                  <a:gd name="connsiteX47" fmla="*/ 116845 w 120634"/>
                  <a:gd name="connsiteY47" fmla="*/ 0 h 143826"/>
                  <a:gd name="connsiteX48" fmla="*/ 120591 w 120634"/>
                  <a:gd name="connsiteY48" fmla="*/ 3087 h 143826"/>
                  <a:gd name="connsiteX49" fmla="*/ 118074 w 120634"/>
                  <a:gd name="connsiteY49" fmla="*/ 7283 h 143826"/>
                  <a:gd name="connsiteX50" fmla="*/ 116305 w 120634"/>
                  <a:gd name="connsiteY50" fmla="*/ 7552 h 143826"/>
                  <a:gd name="connsiteX51" fmla="*/ 115556 w 120634"/>
                  <a:gd name="connsiteY51" fmla="*/ 7552 h 143826"/>
                  <a:gd name="connsiteX52" fmla="*/ 103269 w 120634"/>
                  <a:gd name="connsiteY52" fmla="*/ 9500 h 143826"/>
                  <a:gd name="connsiteX53" fmla="*/ 66945 w 120634"/>
                  <a:gd name="connsiteY53" fmla="*/ 14805 h 143826"/>
                  <a:gd name="connsiteX54" fmla="*/ 62180 w 120634"/>
                  <a:gd name="connsiteY54" fmla="*/ 18432 h 143826"/>
                  <a:gd name="connsiteX55" fmla="*/ 52410 w 120634"/>
                  <a:gd name="connsiteY55" fmla="*/ 36024 h 143826"/>
                  <a:gd name="connsiteX56" fmla="*/ 44887 w 120634"/>
                  <a:gd name="connsiteY56" fmla="*/ 49151 h 143826"/>
                  <a:gd name="connsiteX57" fmla="*/ 38383 w 120634"/>
                  <a:gd name="connsiteY57" fmla="*/ 61439 h 143826"/>
                  <a:gd name="connsiteX58" fmla="*/ 36136 w 120634"/>
                  <a:gd name="connsiteY58" fmla="*/ 65634 h 143826"/>
                  <a:gd name="connsiteX59" fmla="*/ 39133 w 120634"/>
                  <a:gd name="connsiteY59" fmla="*/ 63956 h 143826"/>
                  <a:gd name="connsiteX60" fmla="*/ 44138 w 120634"/>
                  <a:gd name="connsiteY60" fmla="*/ 60899 h 143826"/>
                  <a:gd name="connsiteX61" fmla="*/ 61430 w 120634"/>
                  <a:gd name="connsiteY61" fmla="*/ 56434 h 143826"/>
                  <a:gd name="connsiteX62" fmla="*/ 78483 w 120634"/>
                  <a:gd name="connsiteY62" fmla="*/ 72647 h 143826"/>
                  <a:gd name="connsiteX63" fmla="*/ 78483 w 120634"/>
                  <a:gd name="connsiteY63" fmla="*/ 75165 h 143826"/>
                  <a:gd name="connsiteX64" fmla="*/ 78483 w 120634"/>
                  <a:gd name="connsiteY64" fmla="*/ 75734 h 143826"/>
                  <a:gd name="connsiteX65" fmla="*/ 17824 w 120634"/>
                  <a:gd name="connsiteY65" fmla="*/ 143826 h 143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20634" h="143826">
                    <a:moveTo>
                      <a:pt x="17824" y="143826"/>
                    </a:moveTo>
                    <a:cubicBezTo>
                      <a:pt x="12549" y="143826"/>
                      <a:pt x="9043" y="142717"/>
                      <a:pt x="4787" y="139091"/>
                    </a:cubicBezTo>
                    <a:cubicBezTo>
                      <a:pt x="1520" y="136304"/>
                      <a:pt x="-218" y="131838"/>
                      <a:pt x="22" y="127073"/>
                    </a:cubicBezTo>
                    <a:cubicBezTo>
                      <a:pt x="531" y="122607"/>
                      <a:pt x="3019" y="118142"/>
                      <a:pt x="6555" y="115894"/>
                    </a:cubicBezTo>
                    <a:cubicBezTo>
                      <a:pt x="7305" y="115624"/>
                      <a:pt x="8294" y="115055"/>
                      <a:pt x="9313" y="115055"/>
                    </a:cubicBezTo>
                    <a:cubicBezTo>
                      <a:pt x="10062" y="115055"/>
                      <a:pt x="10811" y="115325"/>
                      <a:pt x="11321" y="115894"/>
                    </a:cubicBezTo>
                    <a:cubicBezTo>
                      <a:pt x="13568" y="117572"/>
                      <a:pt x="12579" y="120090"/>
                      <a:pt x="12310" y="121199"/>
                    </a:cubicBezTo>
                    <a:cubicBezTo>
                      <a:pt x="11321" y="124555"/>
                      <a:pt x="10541" y="127912"/>
                      <a:pt x="9313" y="131269"/>
                    </a:cubicBezTo>
                    <a:cubicBezTo>
                      <a:pt x="8324" y="134056"/>
                      <a:pt x="8324" y="134056"/>
                      <a:pt x="10811" y="135734"/>
                    </a:cubicBezTo>
                    <a:cubicBezTo>
                      <a:pt x="13568" y="137412"/>
                      <a:pt x="16326" y="138252"/>
                      <a:pt x="19592" y="138252"/>
                    </a:cubicBezTo>
                    <a:cubicBezTo>
                      <a:pt x="41650" y="138252"/>
                      <a:pt x="64188" y="112837"/>
                      <a:pt x="71980" y="91588"/>
                    </a:cubicBezTo>
                    <a:cubicBezTo>
                      <a:pt x="73748" y="86014"/>
                      <a:pt x="74737" y="80679"/>
                      <a:pt x="74497" y="75375"/>
                    </a:cubicBezTo>
                    <a:cubicBezTo>
                      <a:pt x="73988" y="68122"/>
                      <a:pt x="70242" y="63626"/>
                      <a:pt x="63468" y="63087"/>
                    </a:cubicBezTo>
                    <a:cubicBezTo>
                      <a:pt x="58194" y="63087"/>
                      <a:pt x="53698" y="64196"/>
                      <a:pt x="48933" y="66174"/>
                    </a:cubicBezTo>
                    <a:cubicBezTo>
                      <a:pt x="41680" y="69800"/>
                      <a:pt x="35147" y="74266"/>
                      <a:pt x="29392" y="80140"/>
                    </a:cubicBezTo>
                    <a:cubicBezTo>
                      <a:pt x="29153" y="80140"/>
                      <a:pt x="29153" y="80410"/>
                      <a:pt x="28643" y="80410"/>
                    </a:cubicBezTo>
                    <a:cubicBezTo>
                      <a:pt x="28134" y="80979"/>
                      <a:pt x="27894" y="81518"/>
                      <a:pt x="27145" y="81818"/>
                    </a:cubicBezTo>
                    <a:cubicBezTo>
                      <a:pt x="26905" y="81818"/>
                      <a:pt x="26395" y="82088"/>
                      <a:pt x="25886" y="82088"/>
                    </a:cubicBezTo>
                    <a:cubicBezTo>
                      <a:pt x="25377" y="82088"/>
                      <a:pt x="24627" y="81818"/>
                      <a:pt x="24388" y="81518"/>
                    </a:cubicBezTo>
                    <a:cubicBezTo>
                      <a:pt x="23398" y="80679"/>
                      <a:pt x="23398" y="79271"/>
                      <a:pt x="23398" y="78431"/>
                    </a:cubicBezTo>
                    <a:cubicBezTo>
                      <a:pt x="23398" y="77592"/>
                      <a:pt x="23908" y="77023"/>
                      <a:pt x="24388" y="76483"/>
                    </a:cubicBezTo>
                    <a:cubicBezTo>
                      <a:pt x="24388" y="76214"/>
                      <a:pt x="24388" y="76214"/>
                      <a:pt x="24627" y="75914"/>
                    </a:cubicBezTo>
                    <a:lnTo>
                      <a:pt x="36405" y="54126"/>
                    </a:lnTo>
                    <a:cubicBezTo>
                      <a:pt x="42160" y="43786"/>
                      <a:pt x="47674" y="33746"/>
                      <a:pt x="53458" y="23407"/>
                    </a:cubicBezTo>
                    <a:cubicBezTo>
                      <a:pt x="54447" y="21459"/>
                      <a:pt x="55466" y="19481"/>
                      <a:pt x="56455" y="17532"/>
                    </a:cubicBezTo>
                    <a:cubicBezTo>
                      <a:pt x="56695" y="16963"/>
                      <a:pt x="56695" y="16693"/>
                      <a:pt x="56695" y="16693"/>
                    </a:cubicBezTo>
                    <a:lnTo>
                      <a:pt x="55946" y="16693"/>
                    </a:lnTo>
                    <a:lnTo>
                      <a:pt x="52439" y="17802"/>
                    </a:lnTo>
                    <a:cubicBezTo>
                      <a:pt x="47674" y="18641"/>
                      <a:pt x="42669" y="20050"/>
                      <a:pt x="37664" y="21159"/>
                    </a:cubicBezTo>
                    <a:cubicBezTo>
                      <a:pt x="36915" y="21429"/>
                      <a:pt x="36405" y="22268"/>
                      <a:pt x="35656" y="23107"/>
                    </a:cubicBezTo>
                    <a:cubicBezTo>
                      <a:pt x="34667" y="24216"/>
                      <a:pt x="33648" y="24515"/>
                      <a:pt x="32150" y="24515"/>
                    </a:cubicBezTo>
                    <a:cubicBezTo>
                      <a:pt x="30891" y="24246"/>
                      <a:pt x="29632" y="23676"/>
                      <a:pt x="29153" y="21998"/>
                    </a:cubicBezTo>
                    <a:cubicBezTo>
                      <a:pt x="28404" y="20589"/>
                      <a:pt x="28913" y="19211"/>
                      <a:pt x="29902" y="18641"/>
                    </a:cubicBezTo>
                    <a:cubicBezTo>
                      <a:pt x="30891" y="17802"/>
                      <a:pt x="31910" y="17802"/>
                      <a:pt x="32659" y="17532"/>
                    </a:cubicBezTo>
                    <a:cubicBezTo>
                      <a:pt x="34428" y="17263"/>
                      <a:pt x="36435" y="16693"/>
                      <a:pt x="38174" y="16424"/>
                    </a:cubicBezTo>
                    <a:cubicBezTo>
                      <a:pt x="44198" y="14745"/>
                      <a:pt x="50701" y="13337"/>
                      <a:pt x="56725" y="11958"/>
                    </a:cubicBezTo>
                    <a:cubicBezTo>
                      <a:pt x="58973" y="11389"/>
                      <a:pt x="60232" y="10549"/>
                      <a:pt x="60981" y="8601"/>
                    </a:cubicBezTo>
                    <a:lnTo>
                      <a:pt x="61221" y="8032"/>
                    </a:lnTo>
                    <a:cubicBezTo>
                      <a:pt x="61730" y="5514"/>
                      <a:pt x="62719" y="1888"/>
                      <a:pt x="65476" y="1888"/>
                    </a:cubicBezTo>
                    <a:cubicBezTo>
                      <a:pt x="65986" y="1888"/>
                      <a:pt x="66465" y="1888"/>
                      <a:pt x="66975" y="2158"/>
                    </a:cubicBezTo>
                    <a:cubicBezTo>
                      <a:pt x="68473" y="3267"/>
                      <a:pt x="69223" y="5245"/>
                      <a:pt x="68473" y="7193"/>
                    </a:cubicBezTo>
                    <a:cubicBezTo>
                      <a:pt x="68473" y="7762"/>
                      <a:pt x="67964" y="8302"/>
                      <a:pt x="67724" y="8601"/>
                    </a:cubicBezTo>
                    <a:cubicBezTo>
                      <a:pt x="67215" y="9441"/>
                      <a:pt x="67215" y="9441"/>
                      <a:pt x="67484" y="10010"/>
                    </a:cubicBezTo>
                    <a:cubicBezTo>
                      <a:pt x="67724" y="10010"/>
                      <a:pt x="68473" y="10010"/>
                      <a:pt x="68983" y="9740"/>
                    </a:cubicBezTo>
                    <a:cubicBezTo>
                      <a:pt x="69492" y="9740"/>
                      <a:pt x="69732" y="9471"/>
                      <a:pt x="70242" y="9471"/>
                    </a:cubicBezTo>
                    <a:cubicBezTo>
                      <a:pt x="86785" y="6953"/>
                      <a:pt x="101320" y="3896"/>
                      <a:pt x="114597" y="539"/>
                    </a:cubicBezTo>
                    <a:cubicBezTo>
                      <a:pt x="114837" y="539"/>
                      <a:pt x="114837" y="539"/>
                      <a:pt x="115347" y="270"/>
                    </a:cubicBezTo>
                    <a:cubicBezTo>
                      <a:pt x="115856" y="0"/>
                      <a:pt x="116096" y="0"/>
                      <a:pt x="116845" y="0"/>
                    </a:cubicBezTo>
                    <a:cubicBezTo>
                      <a:pt x="118613" y="0"/>
                      <a:pt x="120591" y="839"/>
                      <a:pt x="120591" y="3087"/>
                    </a:cubicBezTo>
                    <a:cubicBezTo>
                      <a:pt x="120831" y="5035"/>
                      <a:pt x="120082" y="6444"/>
                      <a:pt x="118074" y="7283"/>
                    </a:cubicBezTo>
                    <a:cubicBezTo>
                      <a:pt x="117564" y="7283"/>
                      <a:pt x="117085" y="7552"/>
                      <a:pt x="116305" y="7552"/>
                    </a:cubicBezTo>
                    <a:lnTo>
                      <a:pt x="115556" y="7552"/>
                    </a:lnTo>
                    <a:lnTo>
                      <a:pt x="103269" y="9500"/>
                    </a:lnTo>
                    <a:cubicBezTo>
                      <a:pt x="91251" y="11179"/>
                      <a:pt x="79203" y="13127"/>
                      <a:pt x="66945" y="14805"/>
                    </a:cubicBezTo>
                    <a:cubicBezTo>
                      <a:pt x="64937" y="15375"/>
                      <a:pt x="63438" y="16214"/>
                      <a:pt x="62180" y="18432"/>
                    </a:cubicBezTo>
                    <a:cubicBezTo>
                      <a:pt x="58913" y="24306"/>
                      <a:pt x="55676" y="30180"/>
                      <a:pt x="52410" y="36024"/>
                    </a:cubicBezTo>
                    <a:cubicBezTo>
                      <a:pt x="49892" y="40490"/>
                      <a:pt x="47135" y="44955"/>
                      <a:pt x="44887" y="49151"/>
                    </a:cubicBezTo>
                    <a:cubicBezTo>
                      <a:pt x="42639" y="53347"/>
                      <a:pt x="40362" y="57243"/>
                      <a:pt x="38383" y="61439"/>
                    </a:cubicBezTo>
                    <a:lnTo>
                      <a:pt x="36136" y="65634"/>
                    </a:lnTo>
                    <a:cubicBezTo>
                      <a:pt x="37395" y="65065"/>
                      <a:pt x="38144" y="64525"/>
                      <a:pt x="39133" y="63956"/>
                    </a:cubicBezTo>
                    <a:cubicBezTo>
                      <a:pt x="40631" y="62847"/>
                      <a:pt x="42399" y="62008"/>
                      <a:pt x="44138" y="60899"/>
                    </a:cubicBezTo>
                    <a:cubicBezTo>
                      <a:pt x="49892" y="57812"/>
                      <a:pt x="55676" y="56434"/>
                      <a:pt x="61430" y="56434"/>
                    </a:cubicBezTo>
                    <a:cubicBezTo>
                      <a:pt x="70451" y="56434"/>
                      <a:pt x="77464" y="62008"/>
                      <a:pt x="78483" y="72647"/>
                    </a:cubicBezTo>
                    <a:lnTo>
                      <a:pt x="78483" y="75165"/>
                    </a:lnTo>
                    <a:lnTo>
                      <a:pt x="78483" y="75734"/>
                    </a:lnTo>
                    <a:cubicBezTo>
                      <a:pt x="78483" y="105824"/>
                      <a:pt x="45636" y="143826"/>
                      <a:pt x="17824" y="143826"/>
                    </a:cubicBezTo>
                  </a:path>
                </a:pathLst>
              </a:custGeom>
              <a:solidFill>
                <a:srgbClr val="86BC25"/>
              </a:solidFill>
              <a:ln w="2977" cap="flat">
                <a:solidFill>
                  <a:srgbClr val="86BC25"/>
                </a:solidFill>
                <a:prstDash val="solid"/>
                <a:miter/>
              </a:ln>
            </p:spPr>
            <p:txBody>
              <a:bodyPr rtlCol="0" anchor="ctr"/>
              <a:lstStyle/>
              <a:p>
                <a:endParaRPr lang="en-GB"/>
              </a:p>
            </p:txBody>
          </p:sp>
        </p:grpSp>
      </p:grpSp>
      <p:sp>
        <p:nvSpPr>
          <p:cNvPr id="49" name="Text Placeholder 4">
            <a:extLst>
              <a:ext uri="{FF2B5EF4-FFF2-40B4-BE49-F238E27FC236}">
                <a16:creationId xmlns:a16="http://schemas.microsoft.com/office/drawing/2014/main" id="{45FEB970-B457-6A24-3DA3-296D0F9784D0}"/>
              </a:ext>
            </a:extLst>
          </p:cNvPr>
          <p:cNvSpPr>
            <a:spLocks noGrp="1"/>
          </p:cNvSpPr>
          <p:nvPr>
            <p:ph type="body" sz="quarter" idx="10"/>
          </p:nvPr>
        </p:nvSpPr>
        <p:spPr>
          <a:xfrm>
            <a:off x="463296" y="6365848"/>
            <a:ext cx="4446269" cy="273050"/>
          </a:xfrm>
        </p:spPr>
        <p:txBody>
          <a:bodyPr/>
          <a:lstStyle/>
          <a:p>
            <a:r>
              <a:rPr lang="el-GR" dirty="0">
                <a:latin typeface="+mn-lt"/>
              </a:rPr>
              <a:t>Δεκέμβριος</a:t>
            </a:r>
            <a:r>
              <a:rPr lang="en-GB" dirty="0">
                <a:latin typeface="+mn-lt"/>
              </a:rPr>
              <a:t> 2024</a:t>
            </a:r>
          </a:p>
        </p:txBody>
      </p:sp>
      <p:sp>
        <p:nvSpPr>
          <p:cNvPr id="50" name="Title 1">
            <a:extLst>
              <a:ext uri="{FF2B5EF4-FFF2-40B4-BE49-F238E27FC236}">
                <a16:creationId xmlns:a16="http://schemas.microsoft.com/office/drawing/2014/main" id="{0984CA53-7CB4-DC40-0E29-87C3C66C1B54}"/>
              </a:ext>
            </a:extLst>
          </p:cNvPr>
          <p:cNvSpPr>
            <a:spLocks noGrp="1"/>
          </p:cNvSpPr>
          <p:nvPr>
            <p:ph type="ctrTitle"/>
          </p:nvPr>
        </p:nvSpPr>
        <p:spPr>
          <a:xfrm>
            <a:off x="463295" y="5186209"/>
            <a:ext cx="8909305" cy="895983"/>
          </a:xfrm>
        </p:spPr>
        <p:txBody>
          <a:bodyPr/>
          <a:lstStyle/>
          <a:p>
            <a:r>
              <a:rPr lang="el-GR" sz="2000" b="1">
                <a:solidFill>
                  <a:srgbClr val="86BC25"/>
                </a:solidFill>
                <a:latin typeface="Calibri Light"/>
                <a:ea typeface="Open Sans"/>
                <a:cs typeface="Calibri Light"/>
              </a:rPr>
              <a:t>ΑΠΟΛΛΩΝ- ΔΕΛΦΟΙ ΒΟΤΑΝΙΚΟΣ ΚΗΠΟΣ</a:t>
            </a:r>
            <a:r>
              <a:rPr lang="en-GB" sz="2000" b="1">
                <a:solidFill>
                  <a:srgbClr val="86BC25"/>
                </a:solidFill>
                <a:latin typeface="Calibri Light"/>
                <a:ea typeface="Open Sans"/>
                <a:cs typeface="Calibri Light"/>
              </a:rPr>
              <a:t> </a:t>
            </a:r>
            <a:br>
              <a:rPr lang="en-GB" sz="1800"/>
            </a:br>
            <a:r>
              <a:rPr lang="el-GR" sz="1800">
                <a:solidFill>
                  <a:schemeClr val="tx1"/>
                </a:solidFill>
                <a:latin typeface="Calibri Light"/>
                <a:ea typeface="Open Sans"/>
                <a:cs typeface="Calibri Light"/>
              </a:rPr>
              <a:t>Απολογισμός Δράσεων Εταιρικής Υπευθυνότητας</a:t>
            </a:r>
            <a:endParaRPr lang="en-GB" sz="1800">
              <a:solidFill>
                <a:schemeClr val="tx1"/>
              </a:solidFill>
            </a:endParaRPr>
          </a:p>
        </p:txBody>
      </p:sp>
    </p:spTree>
    <p:extLst>
      <p:ext uri="{BB962C8B-B14F-4D97-AF65-F5344CB8AC3E}">
        <p14:creationId xmlns:p14="http://schemas.microsoft.com/office/powerpoint/2010/main" val="184834420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1F13B6-F0A8-3652-C5CE-B8353CA736F1}"/>
              </a:ext>
            </a:extLst>
          </p:cNvPr>
          <p:cNvPicPr>
            <a:picLocks noChangeAspect="1"/>
          </p:cNvPicPr>
          <p:nvPr/>
        </p:nvPicPr>
        <p:blipFill>
          <a:blip r:embed="rId3"/>
          <a:srcRect/>
          <a:stretch/>
        </p:blipFill>
        <p:spPr>
          <a:xfrm>
            <a:off x="7032708" y="6327"/>
            <a:ext cx="5153025" cy="6845346"/>
          </a:xfrm>
          <a:prstGeom prst="rect">
            <a:avLst/>
          </a:prstGeom>
        </p:spPr>
      </p:pic>
      <p:sp>
        <p:nvSpPr>
          <p:cNvPr id="5" name="Title 2">
            <a:extLst>
              <a:ext uri="{FF2B5EF4-FFF2-40B4-BE49-F238E27FC236}">
                <a16:creationId xmlns:a16="http://schemas.microsoft.com/office/drawing/2014/main" id="{9CD9BA7D-7907-F4B6-16AD-D2D6A37D9F1F}"/>
              </a:ext>
            </a:extLst>
          </p:cNvPr>
          <p:cNvSpPr txBox="1">
            <a:spLocks/>
          </p:cNvSpPr>
          <p:nvPr/>
        </p:nvSpPr>
        <p:spPr bwMode="gray">
          <a:xfrm>
            <a:off x="457200" y="345664"/>
            <a:ext cx="11281285" cy="340136"/>
          </a:xfrm>
          <a:prstGeom prst="rect">
            <a:avLst/>
          </a:prstGeom>
        </p:spPr>
        <p:txBody>
          <a:bodyPr vert="horz" lIns="0" tIns="0" rIns="0" bIns="0" rtlCol="0" anchor="t" anchorCtr="0">
            <a:noAutofit/>
          </a:bodyPr>
          <a:lstStyle>
            <a:lvl1pPr algn="l" defTabSz="685800"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pPr>
              <a:defRPr/>
            </a:pPr>
            <a:r>
              <a:rPr lang="en-US">
                <a:solidFill>
                  <a:srgbClr val="86BC25"/>
                </a:solidFill>
                <a:latin typeface="Calibri" panose="020F0502020204030204"/>
              </a:rPr>
              <a:t>B</a:t>
            </a:r>
            <a:r>
              <a:rPr lang="el-GR" err="1">
                <a:solidFill>
                  <a:srgbClr val="86BC25"/>
                </a:solidFill>
                <a:latin typeface="Calibri" panose="020F0502020204030204"/>
              </a:rPr>
              <a:t>οτανικός</a:t>
            </a:r>
            <a:r>
              <a:rPr lang="el-GR">
                <a:solidFill>
                  <a:srgbClr val="86BC25"/>
                </a:solidFill>
                <a:latin typeface="Calibri" panose="020F0502020204030204"/>
              </a:rPr>
              <a:t> Κήπος Δελφών – «Απόλλων»</a:t>
            </a:r>
            <a:r>
              <a:rPr lang="en-US">
                <a:solidFill>
                  <a:sysClr val="windowText" lastClr="000000"/>
                </a:solidFill>
                <a:latin typeface="Calibri" panose="020F0502020204030204"/>
              </a:rPr>
              <a:t>|</a:t>
            </a:r>
            <a:r>
              <a:rPr lang="el-GR">
                <a:solidFill>
                  <a:sysClr val="windowText" lastClr="000000"/>
                </a:solidFill>
                <a:latin typeface="Calibri" panose="020F0502020204030204"/>
              </a:rPr>
              <a:t> Κοινωνία</a:t>
            </a:r>
            <a:endParaRPr lang="en-US">
              <a:solidFill>
                <a:sysClr val="windowText" lastClr="000000"/>
              </a:solidFill>
              <a:latin typeface="Calibri" panose="020F0502020204030204"/>
            </a:endParaRPr>
          </a:p>
          <a:p>
            <a:pPr defTabSz="914400">
              <a:spcBef>
                <a:spcPts val="0"/>
              </a:spcBef>
              <a:defRPr/>
            </a:pPr>
            <a:r>
              <a:rPr lang="el-GR" sz="1600">
                <a:solidFill>
                  <a:prstClr val="white">
                    <a:lumMod val="50000"/>
                  </a:prstClr>
                </a:solidFill>
                <a:latin typeface="Calibri" panose="020F0502020204030204"/>
              </a:rPr>
              <a:t>Στρατηγικές πρωτοβουλίες</a:t>
            </a:r>
            <a:endParaRPr lang="en-US" sz="1600">
              <a:solidFill>
                <a:prstClr val="white">
                  <a:lumMod val="50000"/>
                </a:prstClr>
              </a:solidFill>
              <a:latin typeface="Calibri" panose="020F0502020204030204"/>
            </a:endParaRPr>
          </a:p>
          <a:p>
            <a:pPr>
              <a:defRPr/>
            </a:pPr>
            <a:endParaRPr lang="en-US">
              <a:solidFill>
                <a:sysClr val="windowText" lastClr="000000"/>
              </a:solidFill>
              <a:latin typeface="Calibri" panose="020F0502020204030204"/>
            </a:endParaRPr>
          </a:p>
        </p:txBody>
      </p:sp>
      <p:sp>
        <p:nvSpPr>
          <p:cNvPr id="3" name="Rectangle 2">
            <a:extLst>
              <a:ext uri="{FF2B5EF4-FFF2-40B4-BE49-F238E27FC236}">
                <a16:creationId xmlns:a16="http://schemas.microsoft.com/office/drawing/2014/main" id="{A5339F9C-48F5-9F35-9439-8F89E7A6904E}"/>
              </a:ext>
            </a:extLst>
          </p:cNvPr>
          <p:cNvSpPr/>
          <p:nvPr/>
        </p:nvSpPr>
        <p:spPr bwMode="gray">
          <a:xfrm>
            <a:off x="457199" y="1121229"/>
            <a:ext cx="6444344" cy="5391107"/>
          </a:xfrm>
          <a:prstGeom prst="rect">
            <a:avLst/>
          </a:prstGeom>
          <a:solidFill>
            <a:srgbClr val="E8E8E8"/>
          </a:solidFill>
          <a:ln w="19050" algn="ctr">
            <a:noFill/>
            <a:miter lim="800000"/>
            <a:headEnd/>
            <a:tailEnd/>
          </a:ln>
        </p:spPr>
        <p:txBody>
          <a:bodyPr wrap="square" lIns="88900" tIns="88900" rIns="88900" bIns="88900" rtlCol="0" anchor="ctr"/>
          <a:lstStyle/>
          <a:p>
            <a:pPr>
              <a:spcBef>
                <a:spcPts val="600"/>
              </a:spcBef>
              <a:buSzPct val="100000"/>
            </a:pPr>
            <a:r>
              <a:rPr lang="el-GR" sz="1400" dirty="0">
                <a:solidFill>
                  <a:srgbClr val="313131"/>
                </a:solidFill>
                <a:latin typeface="+mj-lt"/>
              </a:rPr>
              <a:t>Ο Βοτανικός Κήπος Δελφών «Απόλλων» υλοποιεί τις παρακάτω στρατηγικές πρωτοβουλίες που αφορούν τον πυλώνα της </a:t>
            </a:r>
            <a:r>
              <a:rPr lang="el-GR" sz="1400" b="1" dirty="0">
                <a:solidFill>
                  <a:srgbClr val="313131"/>
                </a:solidFill>
                <a:latin typeface="+mj-lt"/>
              </a:rPr>
              <a:t>κοινωνίας</a:t>
            </a:r>
            <a:r>
              <a:rPr lang="el-GR" sz="1400" dirty="0">
                <a:solidFill>
                  <a:srgbClr val="313131"/>
                </a:solidFill>
                <a:latin typeface="+mj-lt"/>
              </a:rPr>
              <a:t>:</a:t>
            </a:r>
          </a:p>
          <a:p>
            <a:pPr marL="285750" marR="0" lvl="0" indent="-285750" algn="l" defTabSz="914400" rtl="0" eaLnBrk="1" fontAlgn="auto" latinLnBrk="0" hangingPunct="1">
              <a:lnSpc>
                <a:spcPct val="100000"/>
              </a:lnSpc>
              <a:spcBef>
                <a:spcPts val="600"/>
              </a:spcBef>
              <a:spcAft>
                <a:spcPts val="0"/>
              </a:spcAft>
              <a:buClrTx/>
              <a:buSzPct val="100000"/>
              <a:buFont typeface="Wingdings" panose="05000000000000000000" pitchFamily="2" charset="2"/>
              <a:buChar char="q"/>
              <a:tabLst/>
              <a:defRPr/>
            </a:pPr>
            <a:r>
              <a:rPr lang="el-GR" sz="1400" b="1" dirty="0">
                <a:solidFill>
                  <a:srgbClr val="86BC25"/>
                </a:solidFill>
                <a:latin typeface="+mj-lt"/>
              </a:rPr>
              <a:t>Συνεργασία με το Πανεπιστήμιο Πατρών </a:t>
            </a:r>
          </a:p>
          <a:p>
            <a:pPr marR="0" lvl="0" algn="l" defTabSz="914400" rtl="0" eaLnBrk="1" fontAlgn="auto" latinLnBrk="0" hangingPunct="1">
              <a:lnSpc>
                <a:spcPct val="100000"/>
              </a:lnSpc>
              <a:spcBef>
                <a:spcPts val="600"/>
              </a:spcBef>
              <a:spcAft>
                <a:spcPts val="0"/>
              </a:spcAft>
              <a:buClrTx/>
              <a:buSzPct val="100000"/>
              <a:tabLst/>
              <a:defRPr/>
            </a:pPr>
            <a:r>
              <a:rPr lang="el-GR" sz="1400" dirty="0">
                <a:solidFill>
                  <a:srgbClr val="313131"/>
                </a:solidFill>
                <a:latin typeface="+mj-lt"/>
              </a:rPr>
              <a:t>Το Τμήμα Αρχιτεκτονικής και Μηχανικών του Πανεπιστημίου ανέλαβε την διεξαγωγή αρχιτεκτονικής μελέτης για την περαιτέρω διαμόρφωση και ανάπλαση του υπάρχοντος χώρου του Κήπου. Η συγκεκριμένη ανάπλαση περιλαμβάνει τη δημιουργία χώρου φύλαξης και έκθεσης </a:t>
            </a:r>
            <a:r>
              <a:rPr lang="el-GR" sz="1400" dirty="0" err="1">
                <a:solidFill>
                  <a:srgbClr val="313131"/>
                </a:solidFill>
                <a:latin typeface="+mj-lt"/>
              </a:rPr>
              <a:t>συλλεχθέντος</a:t>
            </a:r>
            <a:r>
              <a:rPr lang="el-GR" sz="1400" dirty="0">
                <a:solidFill>
                  <a:srgbClr val="313131"/>
                </a:solidFill>
                <a:latin typeface="+mj-lt"/>
              </a:rPr>
              <a:t> γεννητικού υλικού, τη μελέτη φωτισμού, περίφραξης και ύδρευσης με τρόπο φιλικό προς το περιβάλλον. Η παροχή εξειδικευμένης μελέτης μέσω του Μεταπτυχιακού Προγράμματος Αρχιτεκτονικής και Μηχανικών του ακαδημαϊκού έτους 2023-2024 χαρακτηρίζεται ως ένα έργο «ορόσημο» τόσο για τον Κήπο όσο και για την τοπική κοινότητά.</a:t>
            </a:r>
          </a:p>
          <a:p>
            <a:pPr marL="285750" indent="-285750">
              <a:spcBef>
                <a:spcPts val="600"/>
              </a:spcBef>
              <a:buSzPct val="100000"/>
              <a:buFont typeface="Wingdings" panose="05000000000000000000" pitchFamily="2" charset="2"/>
              <a:buChar char="q"/>
              <a:defRPr/>
            </a:pPr>
            <a:r>
              <a:rPr lang="el-GR" sz="1400" b="1" dirty="0">
                <a:solidFill>
                  <a:srgbClr val="86BC25"/>
                </a:solidFill>
                <a:latin typeface="+mj-lt"/>
              </a:rPr>
              <a:t>Συνεργασία με το Γεωπονικό Πανεπιστήμιο Αθηνών</a:t>
            </a:r>
            <a:endParaRPr lang="el-GR" sz="1400" dirty="0">
              <a:solidFill>
                <a:srgbClr val="313131"/>
              </a:solidFill>
              <a:latin typeface="+mj-lt"/>
            </a:endParaRPr>
          </a:p>
          <a:p>
            <a:pPr marR="0" lvl="0" algn="l" defTabSz="914400" rtl="0" eaLnBrk="1" fontAlgn="auto" latinLnBrk="0" hangingPunct="1">
              <a:lnSpc>
                <a:spcPct val="100000"/>
              </a:lnSpc>
              <a:spcBef>
                <a:spcPts val="600"/>
              </a:spcBef>
              <a:spcAft>
                <a:spcPts val="0"/>
              </a:spcAft>
              <a:buClrTx/>
              <a:buSzPct val="100000"/>
              <a:tabLst/>
              <a:defRPr/>
            </a:pPr>
            <a:r>
              <a:rPr lang="el-GR" sz="1400" dirty="0">
                <a:solidFill>
                  <a:srgbClr val="313131"/>
                </a:solidFill>
                <a:latin typeface="Calibri"/>
              </a:rPr>
              <a:t>Με την υποστήριξη του Πανεπιστημίου, ο Κήπος πραγματοποιεί έρευνες για τις ευεργετικές ιδιότητες που προσφέρουν τα βοτανικά φυτά του Παρνασσού.</a:t>
            </a:r>
            <a:endParaRPr lang="el-GR" sz="1400" dirty="0">
              <a:solidFill>
                <a:srgbClr val="313131"/>
              </a:solidFill>
              <a:latin typeface="+mj-lt"/>
            </a:endParaRPr>
          </a:p>
          <a:p>
            <a:pPr marL="285750" indent="-285750">
              <a:spcBef>
                <a:spcPts val="600"/>
              </a:spcBef>
              <a:buSzPct val="100000"/>
              <a:buFont typeface="Wingdings" panose="05000000000000000000" pitchFamily="2" charset="2"/>
              <a:buChar char="q"/>
              <a:defRPr/>
            </a:pPr>
            <a:r>
              <a:rPr lang="el-GR" sz="1400" b="1" dirty="0">
                <a:solidFill>
                  <a:srgbClr val="86BC25"/>
                </a:solidFill>
                <a:latin typeface="+mj-lt"/>
              </a:rPr>
              <a:t>Συνεργασία του Κήπου με την </a:t>
            </a:r>
            <a:r>
              <a:rPr lang="en-US" sz="1400" b="1" dirty="0">
                <a:solidFill>
                  <a:srgbClr val="86BC25"/>
                </a:solidFill>
                <a:latin typeface="+mj-lt"/>
              </a:rPr>
              <a:t>Deloitte</a:t>
            </a:r>
            <a:r>
              <a:rPr lang="el-GR" sz="1400" b="1" dirty="0">
                <a:solidFill>
                  <a:srgbClr val="86BC25"/>
                </a:solidFill>
                <a:latin typeface="+mj-lt"/>
              </a:rPr>
              <a:t> Ελλάδος</a:t>
            </a:r>
          </a:p>
          <a:p>
            <a:pPr algn="just">
              <a:spcBef>
                <a:spcPts val="600"/>
              </a:spcBef>
              <a:buSzPct val="100000"/>
            </a:pPr>
            <a:r>
              <a:rPr lang="el-GR" sz="1400" dirty="0">
                <a:solidFill>
                  <a:srgbClr val="313131"/>
                </a:solidFill>
                <a:latin typeface="+mj-lt"/>
              </a:rPr>
              <a:t>Η ομάδα του Κήπου θέλοντας να ενισχύσει την βιωσιμότητα των δράσεων του, το ταξίδι του προς την κλιματική ουδετερότητα και να συμβάλλει στην εδραίωση των 17 </a:t>
            </a:r>
            <a:r>
              <a:rPr lang="en-US" sz="1400" dirty="0">
                <a:solidFill>
                  <a:srgbClr val="313131"/>
                </a:solidFill>
                <a:latin typeface="+mj-lt"/>
              </a:rPr>
              <a:t>SDGs</a:t>
            </a:r>
            <a:r>
              <a:rPr lang="el-GR" sz="1400" dirty="0">
                <a:solidFill>
                  <a:srgbClr val="313131"/>
                </a:solidFill>
                <a:latin typeface="+mj-lt"/>
              </a:rPr>
              <a:t>,</a:t>
            </a:r>
            <a:r>
              <a:rPr lang="en-US" sz="1400" dirty="0">
                <a:solidFill>
                  <a:srgbClr val="313131"/>
                </a:solidFill>
                <a:latin typeface="+mj-lt"/>
              </a:rPr>
              <a:t> </a:t>
            </a:r>
            <a:r>
              <a:rPr lang="el-GR" sz="1400" dirty="0">
                <a:solidFill>
                  <a:srgbClr val="313131"/>
                </a:solidFill>
                <a:latin typeface="+mj-lt"/>
              </a:rPr>
              <a:t>ανέπτυξε συνεργασία με την ομάδα Βιώσιμης Ανάπτυξης και Διασφάλισης της </a:t>
            </a:r>
            <a:r>
              <a:rPr lang="en-US" sz="1400" dirty="0">
                <a:solidFill>
                  <a:srgbClr val="313131"/>
                </a:solidFill>
                <a:latin typeface="+mj-lt"/>
              </a:rPr>
              <a:t>Deloitte </a:t>
            </a:r>
            <a:r>
              <a:rPr lang="el-GR" sz="1400" dirty="0">
                <a:solidFill>
                  <a:srgbClr val="313131"/>
                </a:solidFill>
                <a:latin typeface="+mj-lt"/>
              </a:rPr>
              <a:t>Ελλάδος. Η ομάδα της </a:t>
            </a:r>
            <a:r>
              <a:rPr lang="en-US" sz="1400" dirty="0">
                <a:solidFill>
                  <a:srgbClr val="313131"/>
                </a:solidFill>
                <a:latin typeface="+mj-lt"/>
              </a:rPr>
              <a:t>Deloitte </a:t>
            </a:r>
            <a:r>
              <a:rPr lang="el-GR" sz="1400" dirty="0">
                <a:solidFill>
                  <a:srgbClr val="313131"/>
                </a:solidFill>
                <a:latin typeface="+mj-lt"/>
              </a:rPr>
              <a:t>πραγματοποίησε έρευνα για τον εντοπισμό βέλτιστων πρακτικών από αντίστοιχους διεθνείς και εγχώριους Κήπους. Η συνεργασία αυτή αποτελεί ένδειξη του οράματος του Κήπου να μετεξελιχθεί σε ένα σύγχρονο οργανισμό που εφαρμόζει τις επιταγές της βιώσιμης ανάπτυξης. </a:t>
            </a:r>
          </a:p>
        </p:txBody>
      </p:sp>
      <p:pic>
        <p:nvPicPr>
          <p:cNvPr id="4" name="Graphic 3" descr="Board Of Directors outline">
            <a:extLst>
              <a:ext uri="{FF2B5EF4-FFF2-40B4-BE49-F238E27FC236}">
                <a16:creationId xmlns:a16="http://schemas.microsoft.com/office/drawing/2014/main" id="{D2BD7776-ADEE-9C0E-2B3E-ABD12D3374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91126" y="1406137"/>
            <a:ext cx="717333" cy="714977"/>
          </a:xfrm>
          <a:prstGeom prst="rect">
            <a:avLst/>
          </a:prstGeom>
        </p:spPr>
      </p:pic>
    </p:spTree>
    <p:extLst>
      <p:ext uri="{BB962C8B-B14F-4D97-AF65-F5344CB8AC3E}">
        <p14:creationId xmlns:p14="http://schemas.microsoft.com/office/powerpoint/2010/main" val="58785556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93879C08-881E-FAD4-FC2C-72579FA1126B}"/>
              </a:ext>
            </a:extLst>
          </p:cNvPr>
          <p:cNvSpPr txBox="1">
            <a:spLocks/>
          </p:cNvSpPr>
          <p:nvPr/>
        </p:nvSpPr>
        <p:spPr bwMode="gray">
          <a:xfrm>
            <a:off x="457200" y="345664"/>
            <a:ext cx="11281285" cy="340136"/>
          </a:xfrm>
          <a:prstGeom prst="rect">
            <a:avLst/>
          </a:prstGeom>
        </p:spPr>
        <p:txBody>
          <a:bodyPr vert="horz" lIns="0" tIns="0" rIns="0" bIns="0" rtlCol="0" anchor="t" anchorCtr="0">
            <a:noAutofit/>
          </a:bodyPr>
          <a:lstStyle>
            <a:lvl1pPr algn="l" defTabSz="685800"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pPr>
              <a:defRPr/>
            </a:pPr>
            <a:r>
              <a:rPr lang="en-US">
                <a:solidFill>
                  <a:srgbClr val="86BC25"/>
                </a:solidFill>
                <a:latin typeface="Calibri" panose="020F0502020204030204"/>
              </a:rPr>
              <a:t>B</a:t>
            </a:r>
            <a:r>
              <a:rPr lang="el-GR" err="1">
                <a:solidFill>
                  <a:srgbClr val="86BC25"/>
                </a:solidFill>
                <a:latin typeface="Calibri" panose="020F0502020204030204"/>
              </a:rPr>
              <a:t>οτανικός</a:t>
            </a:r>
            <a:r>
              <a:rPr lang="el-GR">
                <a:solidFill>
                  <a:srgbClr val="86BC25"/>
                </a:solidFill>
                <a:latin typeface="Calibri" panose="020F0502020204030204"/>
              </a:rPr>
              <a:t> Κήπος Δελφών – «Απόλλων»</a:t>
            </a:r>
            <a:r>
              <a:rPr lang="en-US">
                <a:solidFill>
                  <a:sysClr val="windowText" lastClr="000000"/>
                </a:solidFill>
                <a:latin typeface="Calibri" panose="020F0502020204030204"/>
              </a:rPr>
              <a:t>|</a:t>
            </a:r>
            <a:r>
              <a:rPr lang="el-GR">
                <a:solidFill>
                  <a:sysClr val="windowText" lastClr="000000"/>
                </a:solidFill>
                <a:latin typeface="Calibri" panose="020F0502020204030204"/>
              </a:rPr>
              <a:t> Διακυβέρνηση</a:t>
            </a:r>
            <a:endParaRPr lang="en-US">
              <a:solidFill>
                <a:sysClr val="windowText" lastClr="000000"/>
              </a:solidFill>
              <a:latin typeface="Calibri" panose="020F0502020204030204"/>
            </a:endParaRPr>
          </a:p>
          <a:p>
            <a:pPr defTabSz="914400">
              <a:spcBef>
                <a:spcPts val="0"/>
              </a:spcBef>
              <a:defRPr/>
            </a:pPr>
            <a:r>
              <a:rPr lang="el-GR" sz="1600">
                <a:solidFill>
                  <a:prstClr val="white">
                    <a:lumMod val="50000"/>
                  </a:prstClr>
                </a:solidFill>
                <a:latin typeface="Calibri" panose="020F0502020204030204"/>
              </a:rPr>
              <a:t>Στρατηγικό Πρόγραμμα </a:t>
            </a:r>
            <a:endParaRPr lang="en-US" sz="1600">
              <a:solidFill>
                <a:prstClr val="white">
                  <a:lumMod val="50000"/>
                </a:prstClr>
              </a:solidFill>
              <a:latin typeface="Calibri" panose="020F0502020204030204"/>
            </a:endParaRPr>
          </a:p>
          <a:p>
            <a:pPr>
              <a:defRPr/>
            </a:pPr>
            <a:endParaRPr lang="en-US">
              <a:solidFill>
                <a:sysClr val="windowText" lastClr="000000"/>
              </a:solidFill>
              <a:latin typeface="Calibri" panose="020F0502020204030204"/>
            </a:endParaRPr>
          </a:p>
        </p:txBody>
      </p:sp>
      <p:pic>
        <p:nvPicPr>
          <p:cNvPr id="4" name="Picture 3">
            <a:extLst>
              <a:ext uri="{FF2B5EF4-FFF2-40B4-BE49-F238E27FC236}">
                <a16:creationId xmlns:a16="http://schemas.microsoft.com/office/drawing/2014/main" id="{A11FC3CA-21CD-F54E-C519-F7EA7C7DE6FB}"/>
              </a:ext>
            </a:extLst>
          </p:cNvPr>
          <p:cNvPicPr>
            <a:picLocks noChangeAspect="1"/>
          </p:cNvPicPr>
          <p:nvPr/>
        </p:nvPicPr>
        <p:blipFill>
          <a:blip r:embed="rId2"/>
          <a:srcRect/>
          <a:stretch/>
        </p:blipFill>
        <p:spPr>
          <a:xfrm>
            <a:off x="7032708" y="6327"/>
            <a:ext cx="5153025" cy="6845346"/>
          </a:xfrm>
          <a:prstGeom prst="rect">
            <a:avLst/>
          </a:prstGeom>
        </p:spPr>
      </p:pic>
      <p:sp>
        <p:nvSpPr>
          <p:cNvPr id="6" name="TextBox 5">
            <a:extLst>
              <a:ext uri="{FF2B5EF4-FFF2-40B4-BE49-F238E27FC236}">
                <a16:creationId xmlns:a16="http://schemas.microsoft.com/office/drawing/2014/main" id="{2FE86DFA-4161-2B83-279D-AAF7680C8C24}"/>
              </a:ext>
            </a:extLst>
          </p:cNvPr>
          <p:cNvSpPr txBox="1"/>
          <p:nvPr/>
        </p:nvSpPr>
        <p:spPr>
          <a:xfrm>
            <a:off x="457200" y="1183864"/>
            <a:ext cx="6340642" cy="4632037"/>
          </a:xfrm>
          <a:prstGeom prst="rect">
            <a:avLst/>
          </a:prstGeom>
          <a:noFill/>
        </p:spPr>
        <p:txBody>
          <a:bodyPr wrap="square" lIns="0" tIns="0" rIns="0" bIns="0" rtlCol="0">
            <a:spAutoFit/>
          </a:bodyPr>
          <a:lstStyle/>
          <a:p>
            <a:pPr algn="just">
              <a:spcBef>
                <a:spcPts val="600"/>
              </a:spcBef>
              <a:buSzPct val="100000"/>
            </a:pPr>
            <a:r>
              <a:rPr lang="el-GR" sz="1400" dirty="0">
                <a:solidFill>
                  <a:srgbClr val="313131"/>
                </a:solidFill>
                <a:latin typeface="+mj-lt"/>
              </a:rPr>
              <a:t>Ο Βοτανικός Κήπος Δελφών «Απόλλων» έχοντας ως γνώμονα την διαφάνεια και την αξιοπιστία έχει αναπτύξει ένα σύστημα που συντονίζει όλες τις λειτουργίες του, επιτρέποντας του να δημιουργεί κοινή αξία τόσο για τον ίδιο τον Κήπο, όσο για το περιβάλλον και την κοινωνία. Ειδικότερα, η διακυβέρνηση του Κήπου συνίσταται από τις παρακάτω λειτουργίες:</a:t>
            </a:r>
          </a:p>
          <a:p>
            <a:pPr marL="285750" indent="-285750" algn="just">
              <a:spcBef>
                <a:spcPts val="600"/>
              </a:spcBef>
              <a:buSzPct val="100000"/>
              <a:buFont typeface="Wingdings" panose="05000000000000000000" pitchFamily="2" charset="2"/>
              <a:buChar char="Ø"/>
            </a:pPr>
            <a:r>
              <a:rPr lang="el-GR" sz="1400" b="1" dirty="0">
                <a:solidFill>
                  <a:srgbClr val="86BC25"/>
                </a:solidFill>
                <a:latin typeface="+mj-lt"/>
              </a:rPr>
              <a:t>Ανάπτυξη στρατηγικής και διαδικασιών: </a:t>
            </a:r>
            <a:r>
              <a:rPr lang="el-GR" sz="1400" dirty="0">
                <a:solidFill>
                  <a:srgbClr val="313131"/>
                </a:solidFill>
                <a:latin typeface="+mj-lt"/>
              </a:rPr>
              <a:t>που καθοδηγούν τη λειτουργία, τις αποφάσεις και τη διαχείρισή του Κήπου. Κατά την λήψη των αποφάσεων ο Οργανισμός λαμβάνει υπόψη του την </a:t>
            </a:r>
            <a:r>
              <a:rPr lang="en-US" sz="1400" dirty="0">
                <a:solidFill>
                  <a:srgbClr val="313131"/>
                </a:solidFill>
                <a:latin typeface="+mj-lt"/>
              </a:rPr>
              <a:t>ESG </a:t>
            </a:r>
            <a:r>
              <a:rPr lang="el-GR" sz="1400" dirty="0">
                <a:solidFill>
                  <a:srgbClr val="313131"/>
                </a:solidFill>
                <a:latin typeface="+mj-lt"/>
              </a:rPr>
              <a:t>διάσταση των επιδράσεων του.</a:t>
            </a:r>
          </a:p>
          <a:p>
            <a:pPr marL="285750" indent="-285750" algn="just">
              <a:spcBef>
                <a:spcPts val="600"/>
              </a:spcBef>
              <a:buSzPct val="100000"/>
              <a:buFont typeface="Wingdings" panose="05000000000000000000" pitchFamily="2" charset="2"/>
              <a:buChar char="Ø"/>
            </a:pPr>
            <a:r>
              <a:rPr lang="el-GR" sz="1400" b="1" dirty="0">
                <a:solidFill>
                  <a:srgbClr val="86BC25"/>
                </a:solidFill>
                <a:latin typeface="+mj-lt"/>
              </a:rPr>
              <a:t>Παρακολούθηση και αναφορά στην Διοίκηση:</a:t>
            </a:r>
            <a:r>
              <a:rPr lang="el-GR" sz="1400" dirty="0">
                <a:solidFill>
                  <a:srgbClr val="313131"/>
                </a:solidFill>
                <a:latin typeface="+mj-lt"/>
              </a:rPr>
              <a:t> των αποτελεσμάτων των πρωτοβουλιών και δράσεων του Κήπου.</a:t>
            </a:r>
            <a:endParaRPr lang="en-US" sz="1400" dirty="0">
              <a:solidFill>
                <a:srgbClr val="313131"/>
              </a:solidFill>
              <a:latin typeface="+mj-lt"/>
            </a:endParaRPr>
          </a:p>
          <a:p>
            <a:pPr marL="285750" indent="-285750" algn="just">
              <a:spcBef>
                <a:spcPts val="600"/>
              </a:spcBef>
              <a:buSzPct val="100000"/>
              <a:buFont typeface="Wingdings" panose="05000000000000000000" pitchFamily="2" charset="2"/>
              <a:buChar char="Ø"/>
            </a:pPr>
            <a:r>
              <a:rPr lang="el-GR" sz="1400" b="1" dirty="0">
                <a:solidFill>
                  <a:srgbClr val="86BC25"/>
                </a:solidFill>
                <a:latin typeface="+mj-lt"/>
              </a:rPr>
              <a:t>Εντοπισμός ρίσκων και ευκαιριών: </a:t>
            </a:r>
            <a:r>
              <a:rPr lang="el-GR" sz="1400" dirty="0">
                <a:solidFill>
                  <a:srgbClr val="313131"/>
                </a:solidFill>
                <a:latin typeface="+mj-lt"/>
              </a:rPr>
              <a:t>από τις πρωτοβουλίες\ δράσεις του Κήπου, με στόχο τη βελτίωση του θετικού περιβαλλοντικού, κοινωνικού και οικονομικού αποτυπώματος.</a:t>
            </a:r>
          </a:p>
          <a:p>
            <a:pPr marL="285750" indent="-285750" algn="just">
              <a:spcBef>
                <a:spcPts val="600"/>
              </a:spcBef>
              <a:buSzPct val="100000"/>
              <a:buFont typeface="Wingdings" panose="05000000000000000000" pitchFamily="2" charset="2"/>
              <a:buChar char="Ø"/>
            </a:pPr>
            <a:r>
              <a:rPr lang="el-GR" sz="1400" b="1" dirty="0">
                <a:solidFill>
                  <a:srgbClr val="86BC25"/>
                </a:solidFill>
                <a:latin typeface="+mj-lt"/>
              </a:rPr>
              <a:t>Συμμετοχή σε πρωτοβουλίες, συνέδρια και δίκτυα: </a:t>
            </a:r>
            <a:r>
              <a:rPr lang="el-GR" sz="1400" dirty="0">
                <a:solidFill>
                  <a:srgbClr val="313131"/>
                </a:solidFill>
                <a:latin typeface="+mj-lt"/>
              </a:rPr>
              <a:t>για την </a:t>
            </a:r>
            <a:r>
              <a:rPr lang="el-GR" sz="1400" dirty="0" err="1">
                <a:solidFill>
                  <a:srgbClr val="313131"/>
                </a:solidFill>
                <a:latin typeface="+mj-lt"/>
              </a:rPr>
              <a:t>στοχευμένη</a:t>
            </a:r>
            <a:r>
              <a:rPr lang="el-GR" sz="1400" dirty="0">
                <a:solidFill>
                  <a:srgbClr val="313131"/>
                </a:solidFill>
                <a:latin typeface="+mj-lt"/>
              </a:rPr>
              <a:t> ενημέρωση γύρω από τις προκλήσεις που αντιμετωπίζουν οι βοτανικού κήποι και την καλύτερη συμβολή στην επίτευξη των </a:t>
            </a:r>
            <a:r>
              <a:rPr lang="en-US" sz="1400" dirty="0">
                <a:solidFill>
                  <a:srgbClr val="313131"/>
                </a:solidFill>
                <a:latin typeface="+mj-lt"/>
              </a:rPr>
              <a:t>SDGs.</a:t>
            </a:r>
          </a:p>
          <a:p>
            <a:pPr marL="285750" indent="-285750" algn="just">
              <a:spcBef>
                <a:spcPts val="600"/>
              </a:spcBef>
              <a:buSzPct val="100000"/>
              <a:buFont typeface="Wingdings" panose="05000000000000000000" pitchFamily="2" charset="2"/>
              <a:buChar char="Ø"/>
            </a:pPr>
            <a:endParaRPr lang="el-GR" sz="1400" dirty="0">
              <a:solidFill>
                <a:srgbClr val="313131"/>
              </a:solidFill>
              <a:latin typeface="+mj-lt"/>
            </a:endParaRPr>
          </a:p>
          <a:p>
            <a:pPr algn="just">
              <a:spcBef>
                <a:spcPts val="600"/>
              </a:spcBef>
              <a:buSzPct val="100000"/>
            </a:pPr>
            <a:endParaRPr lang="el-GR" sz="1400" dirty="0">
              <a:latin typeface="+mj-lt"/>
            </a:endParaRPr>
          </a:p>
          <a:p>
            <a:pPr algn="just">
              <a:spcBef>
                <a:spcPts val="600"/>
              </a:spcBef>
              <a:buSzPct val="100000"/>
            </a:pPr>
            <a:endParaRPr lang="en-US" sz="1400" dirty="0">
              <a:solidFill>
                <a:srgbClr val="313131"/>
              </a:solidFill>
              <a:latin typeface="+mj-lt"/>
            </a:endParaRPr>
          </a:p>
        </p:txBody>
      </p:sp>
    </p:spTree>
    <p:extLst>
      <p:ext uri="{BB962C8B-B14F-4D97-AF65-F5344CB8AC3E}">
        <p14:creationId xmlns:p14="http://schemas.microsoft.com/office/powerpoint/2010/main" val="303541766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1F13B6-F0A8-3652-C5CE-B8353CA736F1}"/>
              </a:ext>
            </a:extLst>
          </p:cNvPr>
          <p:cNvPicPr>
            <a:picLocks noChangeAspect="1"/>
          </p:cNvPicPr>
          <p:nvPr/>
        </p:nvPicPr>
        <p:blipFill>
          <a:blip r:embed="rId3"/>
          <a:srcRect/>
          <a:stretch/>
        </p:blipFill>
        <p:spPr>
          <a:xfrm>
            <a:off x="7032708" y="6327"/>
            <a:ext cx="5153025" cy="6845346"/>
          </a:xfrm>
          <a:prstGeom prst="rect">
            <a:avLst/>
          </a:prstGeom>
        </p:spPr>
      </p:pic>
      <p:sp>
        <p:nvSpPr>
          <p:cNvPr id="5" name="Title 2">
            <a:extLst>
              <a:ext uri="{FF2B5EF4-FFF2-40B4-BE49-F238E27FC236}">
                <a16:creationId xmlns:a16="http://schemas.microsoft.com/office/drawing/2014/main" id="{9CD9BA7D-7907-F4B6-16AD-D2D6A37D9F1F}"/>
              </a:ext>
            </a:extLst>
          </p:cNvPr>
          <p:cNvSpPr txBox="1">
            <a:spLocks/>
          </p:cNvSpPr>
          <p:nvPr/>
        </p:nvSpPr>
        <p:spPr bwMode="gray">
          <a:xfrm>
            <a:off x="457200" y="345664"/>
            <a:ext cx="11281285" cy="340136"/>
          </a:xfrm>
          <a:prstGeom prst="rect">
            <a:avLst/>
          </a:prstGeom>
        </p:spPr>
        <p:txBody>
          <a:bodyPr vert="horz" lIns="0" tIns="0" rIns="0" bIns="0" rtlCol="0" anchor="t" anchorCtr="0">
            <a:noAutofit/>
          </a:bodyPr>
          <a:lstStyle>
            <a:lvl1pPr algn="l" defTabSz="685800"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pPr>
              <a:defRPr/>
            </a:pPr>
            <a:r>
              <a:rPr lang="en-US">
                <a:solidFill>
                  <a:srgbClr val="86BC25"/>
                </a:solidFill>
                <a:latin typeface="Calibri" panose="020F0502020204030204"/>
              </a:rPr>
              <a:t>B</a:t>
            </a:r>
            <a:r>
              <a:rPr lang="el-GR" err="1">
                <a:solidFill>
                  <a:srgbClr val="86BC25"/>
                </a:solidFill>
                <a:latin typeface="Calibri" panose="020F0502020204030204"/>
              </a:rPr>
              <a:t>οτανικός</a:t>
            </a:r>
            <a:r>
              <a:rPr lang="el-GR">
                <a:solidFill>
                  <a:srgbClr val="86BC25"/>
                </a:solidFill>
                <a:latin typeface="Calibri" panose="020F0502020204030204"/>
              </a:rPr>
              <a:t> Κήπος Δελφών – «Απόλλων»</a:t>
            </a:r>
            <a:r>
              <a:rPr lang="en-US">
                <a:solidFill>
                  <a:sysClr val="windowText" lastClr="000000"/>
                </a:solidFill>
                <a:latin typeface="Calibri" panose="020F0502020204030204"/>
              </a:rPr>
              <a:t>|</a:t>
            </a:r>
            <a:r>
              <a:rPr lang="el-GR">
                <a:solidFill>
                  <a:sysClr val="windowText" lastClr="000000"/>
                </a:solidFill>
                <a:latin typeface="Calibri" panose="020F0502020204030204"/>
              </a:rPr>
              <a:t> Διακυβέρνηση</a:t>
            </a:r>
            <a:endParaRPr lang="en-US">
              <a:solidFill>
                <a:sysClr val="windowText" lastClr="000000"/>
              </a:solidFill>
              <a:latin typeface="Calibri" panose="020F0502020204030204"/>
            </a:endParaRPr>
          </a:p>
          <a:p>
            <a:pPr defTabSz="914400">
              <a:spcBef>
                <a:spcPts val="0"/>
              </a:spcBef>
              <a:defRPr/>
            </a:pPr>
            <a:r>
              <a:rPr lang="el-GR" sz="1600">
                <a:solidFill>
                  <a:prstClr val="white">
                    <a:lumMod val="50000"/>
                  </a:prstClr>
                </a:solidFill>
                <a:latin typeface="Calibri" panose="020F0502020204030204"/>
              </a:rPr>
              <a:t>Στρατηγικές πρωτοβουλίες</a:t>
            </a:r>
            <a:endParaRPr lang="en-US" sz="1600">
              <a:solidFill>
                <a:prstClr val="white">
                  <a:lumMod val="50000"/>
                </a:prstClr>
              </a:solidFill>
              <a:latin typeface="Calibri" panose="020F0502020204030204"/>
            </a:endParaRPr>
          </a:p>
          <a:p>
            <a:pPr>
              <a:defRPr/>
            </a:pPr>
            <a:endParaRPr lang="en-US">
              <a:solidFill>
                <a:sysClr val="windowText" lastClr="000000"/>
              </a:solidFill>
              <a:latin typeface="Calibri" panose="020F0502020204030204"/>
            </a:endParaRPr>
          </a:p>
        </p:txBody>
      </p:sp>
      <p:sp>
        <p:nvSpPr>
          <p:cNvPr id="3" name="Rectangle 2">
            <a:extLst>
              <a:ext uri="{FF2B5EF4-FFF2-40B4-BE49-F238E27FC236}">
                <a16:creationId xmlns:a16="http://schemas.microsoft.com/office/drawing/2014/main" id="{A5339F9C-48F5-9F35-9439-8F89E7A6904E}"/>
              </a:ext>
            </a:extLst>
          </p:cNvPr>
          <p:cNvSpPr/>
          <p:nvPr/>
        </p:nvSpPr>
        <p:spPr bwMode="gray">
          <a:xfrm>
            <a:off x="457199" y="1121229"/>
            <a:ext cx="6444344" cy="5391107"/>
          </a:xfrm>
          <a:prstGeom prst="rect">
            <a:avLst/>
          </a:prstGeom>
          <a:solidFill>
            <a:srgbClr val="E8E8E8"/>
          </a:solidFill>
          <a:ln w="19050" algn="ctr">
            <a:noFill/>
            <a:miter lim="800000"/>
            <a:headEnd/>
            <a:tailEnd/>
          </a:ln>
        </p:spPr>
        <p:txBody>
          <a:bodyPr wrap="square" lIns="88900" tIns="88900" rIns="88900" bIns="88900" rtlCol="0" anchor="ctr"/>
          <a:lstStyle/>
          <a:p>
            <a:pPr>
              <a:spcBef>
                <a:spcPts val="600"/>
              </a:spcBef>
              <a:buSzPct val="100000"/>
            </a:pPr>
            <a:r>
              <a:rPr lang="el-GR" sz="1400" dirty="0">
                <a:solidFill>
                  <a:srgbClr val="313131"/>
                </a:solidFill>
                <a:latin typeface="+mj-lt"/>
              </a:rPr>
              <a:t>Ο Βοτανικός Κήπος Δελφών «Απόλλων» υλοποιεί τις παρακάτω στρατηγικές πρωτοβουλίες γύρω από την </a:t>
            </a:r>
            <a:r>
              <a:rPr lang="el-GR" sz="1400" b="1" dirty="0">
                <a:solidFill>
                  <a:srgbClr val="313131"/>
                </a:solidFill>
                <a:latin typeface="+mj-lt"/>
              </a:rPr>
              <a:t>διακυβέρνηση</a:t>
            </a:r>
            <a:r>
              <a:rPr lang="el-GR" sz="1400" dirty="0">
                <a:solidFill>
                  <a:srgbClr val="313131"/>
                </a:solidFill>
                <a:latin typeface="+mj-lt"/>
              </a:rPr>
              <a:t> του:</a:t>
            </a:r>
          </a:p>
          <a:p>
            <a:pPr marL="285750" indent="-285750">
              <a:spcBef>
                <a:spcPts val="600"/>
              </a:spcBef>
              <a:buSzPct val="100000"/>
              <a:buFont typeface="Wingdings" panose="05000000000000000000" pitchFamily="2" charset="2"/>
              <a:buChar char="q"/>
              <a:defRPr/>
            </a:pPr>
            <a:r>
              <a:rPr lang="el-GR" sz="1400" b="1" dirty="0">
                <a:solidFill>
                  <a:srgbClr val="86BC25"/>
                </a:solidFill>
                <a:latin typeface="+mj-lt"/>
              </a:rPr>
              <a:t>Δημιουργία Μέσων Κοινωνικής Δικτύωσης</a:t>
            </a:r>
          </a:p>
          <a:p>
            <a:pPr marL="0" marR="0" lvl="0" indent="0" algn="l" defTabSz="914400" rtl="0" eaLnBrk="1" fontAlgn="auto" latinLnBrk="0" hangingPunct="1">
              <a:lnSpc>
                <a:spcPct val="100000"/>
              </a:lnSpc>
              <a:spcBef>
                <a:spcPts val="600"/>
              </a:spcBef>
              <a:spcAft>
                <a:spcPts val="0"/>
              </a:spcAft>
              <a:buClrTx/>
              <a:buSzPct val="100000"/>
              <a:buFontTx/>
              <a:buNone/>
              <a:tabLst/>
              <a:defRPr/>
            </a:pPr>
            <a:r>
              <a:rPr lang="el-GR" sz="1400" dirty="0">
                <a:solidFill>
                  <a:srgbClr val="313131"/>
                </a:solidFill>
                <a:latin typeface="+mj-lt"/>
              </a:rPr>
              <a:t>Ένα άλλο σημαντικό βήμα, στο οποίο ο Βοτανικός Κήπος των Δελφών «Απόλλων» σκοπεύει να υλοποιήσει άμεσα, είναι η δημιουργία προφίλ του οργανισμού στα μέσα κοινωνικής δικτύωσης. Μέσω των ψηφιακών </a:t>
            </a:r>
            <a:r>
              <a:rPr lang="el-GR" sz="1400" dirty="0" err="1">
                <a:solidFill>
                  <a:srgbClr val="313131"/>
                </a:solidFill>
                <a:latin typeface="+mj-lt"/>
              </a:rPr>
              <a:t>πλατφορμών</a:t>
            </a:r>
            <a:r>
              <a:rPr lang="el-GR" sz="1400" dirty="0">
                <a:solidFill>
                  <a:srgbClr val="313131"/>
                </a:solidFill>
                <a:latin typeface="+mj-lt"/>
              </a:rPr>
              <a:t> κοινωνικής δικτύωσης ο Κήπος θα προβάλει την αποστολή του, το έργο του, καθώς και τα εκπαιδευτικά προγράμματα που υλοποιεί, επιτυγχάνοντας έτσι την άμεση και </a:t>
            </a:r>
            <a:r>
              <a:rPr lang="el-GR" sz="1400" dirty="0" err="1">
                <a:solidFill>
                  <a:srgbClr val="313131"/>
                </a:solidFill>
                <a:latin typeface="+mj-lt"/>
              </a:rPr>
              <a:t>διαδραστική</a:t>
            </a:r>
            <a:r>
              <a:rPr lang="el-GR" sz="1400" dirty="0">
                <a:solidFill>
                  <a:srgbClr val="313131"/>
                </a:solidFill>
                <a:latin typeface="+mj-lt"/>
              </a:rPr>
              <a:t> επικοινωνία με τα ενδιαφερόμενα μέρη του. Παράλληλα, στοχεύει σε πρακτικές αναβάθμισης της ιστοσελίδας του Κήπου για στη βέλτιστη εμπειρία των ενδιαφερομένων μερών</a:t>
            </a:r>
            <a:r>
              <a:rPr lang="en-US" sz="1400" dirty="0">
                <a:solidFill>
                  <a:srgbClr val="313131"/>
                </a:solidFill>
                <a:latin typeface="+mj-lt"/>
              </a:rPr>
              <a:t>, </a:t>
            </a:r>
            <a:r>
              <a:rPr lang="el-GR" sz="1400" dirty="0">
                <a:solidFill>
                  <a:srgbClr val="313131"/>
                </a:solidFill>
                <a:latin typeface="+mj-lt"/>
              </a:rPr>
              <a:t>όπως τοποθέτηση QR κωδικών σε ετικέτες των φυτών του Κήπου, οι οποίες θα ανακατευθύνουν στη βάση δεδομένων φυτών στην ιστοσελίδα του οργανισμού.</a:t>
            </a:r>
          </a:p>
          <a:p>
            <a:pPr marL="285750" marR="0" lvl="0" indent="-285750" fontAlgn="auto">
              <a:lnSpc>
                <a:spcPct val="100000"/>
              </a:lnSpc>
              <a:spcBef>
                <a:spcPts val="600"/>
              </a:spcBef>
              <a:spcAft>
                <a:spcPts val="0"/>
              </a:spcAft>
              <a:buClrTx/>
              <a:buSzPct val="100000"/>
              <a:buFont typeface="Wingdings" panose="05000000000000000000" pitchFamily="2" charset="2"/>
              <a:buChar char="q"/>
              <a:tabLst/>
              <a:defRPr/>
            </a:pPr>
            <a:r>
              <a:rPr lang="el-GR" sz="1400" b="1" dirty="0">
                <a:solidFill>
                  <a:srgbClr val="86BC25"/>
                </a:solidFill>
                <a:latin typeface="+mj-lt"/>
              </a:rPr>
              <a:t>Ενδυνάμωση τοπικής οικονομίας με την υποστήριξη από το Τμήμα Περιφερειακής και Οικονομικής Ανάπτυξης </a:t>
            </a:r>
          </a:p>
          <a:p>
            <a:pPr marL="0" marR="0" lvl="0" indent="0" algn="l" defTabSz="914400" rtl="0" eaLnBrk="1" fontAlgn="auto" latinLnBrk="0" hangingPunct="1">
              <a:lnSpc>
                <a:spcPct val="100000"/>
              </a:lnSpc>
              <a:spcBef>
                <a:spcPts val="600"/>
              </a:spcBef>
              <a:spcAft>
                <a:spcPts val="0"/>
              </a:spcAft>
              <a:buClrTx/>
              <a:buSzPct val="100000"/>
              <a:buFontTx/>
              <a:buNone/>
              <a:tabLst/>
              <a:defRPr/>
            </a:pPr>
            <a:r>
              <a:rPr lang="el-GR" sz="1400" dirty="0">
                <a:solidFill>
                  <a:srgbClr val="313131"/>
                </a:solidFill>
                <a:latin typeface="+mj-lt"/>
              </a:rPr>
              <a:t>Μια ακόμα παραγωγική συνεργασία που πραγματοποίησε ο Κήπος είναι με το Τμήμα Περιφερειακής και Οικονομικής Ανάπτυξης, προκειμένου να λάβει την απαραίτητη καθοδήγηση μέσω στοχευμένων ενεργειών που χρειάζεται να δρομολογηθούν, ώστε  ο οργανισμός να είναι οικονομικά επικερδής και αυτόνομος. Μέσω των δράσεων αυτών επιτυγχάνεται η ενδυνάμωση της παραγωγής οικονομικής αξίας, τόσο για τον Βοτανικό Κήπο Δελφών όσο και στην τοπική κοινότητα.</a:t>
            </a:r>
          </a:p>
          <a:p>
            <a:pPr marR="0" lvl="0" algn="l" defTabSz="914400" rtl="0" eaLnBrk="1" fontAlgn="auto" latinLnBrk="0" hangingPunct="1">
              <a:lnSpc>
                <a:spcPct val="100000"/>
              </a:lnSpc>
              <a:spcBef>
                <a:spcPts val="600"/>
              </a:spcBef>
              <a:spcAft>
                <a:spcPts val="0"/>
              </a:spcAft>
              <a:buClrTx/>
              <a:buSzPct val="100000"/>
              <a:tabLst/>
              <a:defRPr/>
            </a:pPr>
            <a:endParaRPr lang="el-GR" sz="1400" dirty="0">
              <a:solidFill>
                <a:srgbClr val="313131"/>
              </a:solidFill>
              <a:latin typeface="+mj-lt"/>
            </a:endParaRPr>
          </a:p>
        </p:txBody>
      </p:sp>
      <p:pic>
        <p:nvPicPr>
          <p:cNvPr id="7" name="Graphic 6" descr="Branching diagram outline">
            <a:extLst>
              <a:ext uri="{FF2B5EF4-FFF2-40B4-BE49-F238E27FC236}">
                <a16:creationId xmlns:a16="http://schemas.microsoft.com/office/drawing/2014/main" id="{F16CBA0D-CDE4-3B02-6AD5-AE29B03E08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45556" y="1436915"/>
            <a:ext cx="585874" cy="585874"/>
          </a:xfrm>
          <a:prstGeom prst="rect">
            <a:avLst/>
          </a:prstGeom>
        </p:spPr>
      </p:pic>
    </p:spTree>
    <p:extLst>
      <p:ext uri="{BB962C8B-B14F-4D97-AF65-F5344CB8AC3E}">
        <p14:creationId xmlns:p14="http://schemas.microsoft.com/office/powerpoint/2010/main" val="230745892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FE86DFA-4161-2B83-279D-AAF7680C8C24}"/>
              </a:ext>
            </a:extLst>
          </p:cNvPr>
          <p:cNvSpPr txBox="1"/>
          <p:nvPr/>
        </p:nvSpPr>
        <p:spPr>
          <a:xfrm>
            <a:off x="457198" y="1183864"/>
            <a:ext cx="7304315" cy="5355312"/>
          </a:xfrm>
          <a:prstGeom prst="rect">
            <a:avLst/>
          </a:prstGeom>
          <a:noFill/>
        </p:spPr>
        <p:txBody>
          <a:bodyPr wrap="square" lIns="0" tIns="0" rIns="0" bIns="0" rtlCol="0">
            <a:spAutoFit/>
          </a:bodyPr>
          <a:lstStyle/>
          <a:p>
            <a:pPr algn="just">
              <a:spcBef>
                <a:spcPts val="600"/>
              </a:spcBef>
              <a:buSzPct val="100000"/>
            </a:pPr>
            <a:r>
              <a:rPr lang="el-GR" sz="1400" dirty="0">
                <a:solidFill>
                  <a:srgbClr val="313131"/>
                </a:solidFill>
                <a:latin typeface="+mj-lt"/>
              </a:rPr>
              <a:t>Ο Βοτανικός Κήπος Δελφών «Απόλλων» δεν αφορά απλώς έναν χώρο ανάδειξης του φυσικού κάλους της περιοχής των Δελφών, αλλά αποτελεί κέντρο έρευνας, εκπαίδευσης και προστασίας της τοπικής βιοποικιλότητας. Παράλληλα, συμβάλλει στην παγκόσμια ατζέντα για βιώσιμη ανάπτυξη, και συγκεκριμένα στους παρακάτω στόχους του ΟΗΕ:</a:t>
            </a:r>
            <a:endParaRPr lang="el-GR" sz="1400" b="1" dirty="0">
              <a:solidFill>
                <a:srgbClr val="86BC25"/>
              </a:solidFill>
              <a:latin typeface="+mj-lt"/>
            </a:endParaRPr>
          </a:p>
          <a:p>
            <a:pPr marL="285750" indent="-285750" algn="just">
              <a:spcBef>
                <a:spcPts val="600"/>
              </a:spcBef>
              <a:buSzPct val="100000"/>
              <a:buFont typeface="Wingdings" panose="05000000000000000000" pitchFamily="2" charset="2"/>
              <a:buChar char="Ø"/>
            </a:pPr>
            <a:r>
              <a:rPr lang="el-GR" sz="1400" b="1" dirty="0">
                <a:solidFill>
                  <a:srgbClr val="86BC25"/>
                </a:solidFill>
                <a:latin typeface="+mj-lt"/>
              </a:rPr>
              <a:t>Καλή υγεία και ευημερία: </a:t>
            </a:r>
            <a:r>
              <a:rPr lang="el-GR" sz="1400" dirty="0">
                <a:solidFill>
                  <a:srgbClr val="313131"/>
                </a:solidFill>
                <a:latin typeface="+mj-lt"/>
              </a:rPr>
              <a:t>φιλοξενώντας φυτά που δύναται να αξιοποιηθούν για την παραγωγή φαρμακευτικών ουσιών, οι οποίες μπορούν να συνεισφέρουν στην καλή υγεία.</a:t>
            </a:r>
          </a:p>
          <a:p>
            <a:pPr marL="285750" indent="-285750" algn="just">
              <a:spcBef>
                <a:spcPts val="600"/>
              </a:spcBef>
              <a:buSzPct val="100000"/>
              <a:buFont typeface="Wingdings" panose="05000000000000000000" pitchFamily="2" charset="2"/>
              <a:buChar char="Ø"/>
            </a:pPr>
            <a:r>
              <a:rPr lang="el-GR" sz="1400" b="1" dirty="0">
                <a:solidFill>
                  <a:srgbClr val="86BC25"/>
                </a:solidFill>
                <a:latin typeface="+mj-lt"/>
              </a:rPr>
              <a:t>Ποιοτική εκπαίδευση: </a:t>
            </a:r>
            <a:r>
              <a:rPr lang="el-GR" sz="1400" dirty="0">
                <a:solidFill>
                  <a:srgbClr val="313131"/>
                </a:solidFill>
                <a:latin typeface="+mj-lt"/>
              </a:rPr>
              <a:t>παρέχοντας εκπαιδευτικά προγράμματα για μαθητές και το ευρύτερο κοινό ενισχύοντας την ευαισθητοποίηση σε περιβαλλοντικά θέματα και στην ανάπτυξη οικολογικής συνείδησης.</a:t>
            </a:r>
          </a:p>
          <a:p>
            <a:pPr marL="285750" indent="-285750" algn="just">
              <a:spcBef>
                <a:spcPts val="600"/>
              </a:spcBef>
              <a:buSzPct val="100000"/>
              <a:buFont typeface="Wingdings" panose="05000000000000000000" pitchFamily="2" charset="2"/>
              <a:buChar char="Ø"/>
            </a:pPr>
            <a:r>
              <a:rPr lang="el-GR" sz="1400" b="1" dirty="0">
                <a:solidFill>
                  <a:srgbClr val="86BC25"/>
                </a:solidFill>
                <a:latin typeface="+mj-lt"/>
              </a:rPr>
              <a:t>Αξιοπρεπής εργασία και οικονομική ανάπτυξη:</a:t>
            </a:r>
            <a:r>
              <a:rPr lang="el-GR" sz="1400" dirty="0">
                <a:solidFill>
                  <a:srgbClr val="313131"/>
                </a:solidFill>
                <a:latin typeface="+mj-lt"/>
              </a:rPr>
              <a:t> παρέχοντας έναν χώρο φιλόξενο για τον τουρισμό στην ευρύτερη περιοχή, συμβάλλοντας ταυτόχρονα στην τοπική ανάπτυξη και κατά συνέπεια στη δημιουργία νέων θέσεων εργασίας.</a:t>
            </a:r>
          </a:p>
          <a:p>
            <a:pPr marL="285750" indent="-285750" algn="just">
              <a:spcBef>
                <a:spcPts val="600"/>
              </a:spcBef>
              <a:buSzPct val="100000"/>
              <a:buFont typeface="Wingdings" panose="05000000000000000000" pitchFamily="2" charset="2"/>
              <a:buChar char="Ø"/>
            </a:pPr>
            <a:r>
              <a:rPr lang="el-GR" sz="1400" b="1" dirty="0">
                <a:solidFill>
                  <a:srgbClr val="86BC25"/>
                </a:solidFill>
                <a:latin typeface="+mj-lt"/>
              </a:rPr>
              <a:t>Βιώσιμες πόλεις και κοινότητες: </a:t>
            </a:r>
            <a:r>
              <a:rPr lang="el-GR" sz="1400" dirty="0">
                <a:solidFill>
                  <a:srgbClr val="313131"/>
                </a:solidFill>
                <a:latin typeface="+mj-lt"/>
              </a:rPr>
              <a:t>με τον πράσινο σχεδιασμό του και τις βιώσιμες πρακτικές ενισχύει την </a:t>
            </a:r>
            <a:r>
              <a:rPr lang="el-GR" sz="1400" dirty="0" err="1">
                <a:solidFill>
                  <a:srgbClr val="313131"/>
                </a:solidFill>
                <a:latin typeface="+mj-lt"/>
              </a:rPr>
              <a:t>αειφορική</a:t>
            </a:r>
            <a:r>
              <a:rPr lang="el-GR" sz="1400" dirty="0">
                <a:solidFill>
                  <a:srgbClr val="313131"/>
                </a:solidFill>
                <a:latin typeface="+mj-lt"/>
              </a:rPr>
              <a:t> ανάπτυξη του Κήπου.</a:t>
            </a:r>
          </a:p>
          <a:p>
            <a:pPr marL="285750" indent="-285750" algn="just">
              <a:spcBef>
                <a:spcPts val="600"/>
              </a:spcBef>
              <a:buSzPct val="100000"/>
              <a:buFont typeface="Wingdings" panose="05000000000000000000" pitchFamily="2" charset="2"/>
              <a:buChar char="Ø"/>
            </a:pPr>
            <a:r>
              <a:rPr lang="el-GR" sz="1400" b="1" dirty="0">
                <a:solidFill>
                  <a:srgbClr val="86BC25"/>
                </a:solidFill>
                <a:latin typeface="+mj-lt"/>
              </a:rPr>
              <a:t>Δράση για το κλίμα: </a:t>
            </a:r>
            <a:r>
              <a:rPr lang="el-GR" sz="1400" dirty="0">
                <a:latin typeface="+mj-lt"/>
              </a:rPr>
              <a:t>μελετώντας και ερευνώντας τρόπους βελτίωσης της επιβίωσης (ανθεκτικότητας) των βοτάνων της περιοχής έναντι των κλιματικών επιπτώσεων.</a:t>
            </a:r>
            <a:endParaRPr lang="en-US" sz="1400" dirty="0">
              <a:latin typeface="+mj-lt"/>
            </a:endParaRPr>
          </a:p>
          <a:p>
            <a:pPr marL="285750" indent="-285750" algn="just">
              <a:spcBef>
                <a:spcPts val="600"/>
              </a:spcBef>
              <a:buSzPct val="100000"/>
              <a:buFont typeface="Wingdings" panose="05000000000000000000" pitchFamily="2" charset="2"/>
              <a:buChar char="Ø"/>
            </a:pPr>
            <a:r>
              <a:rPr lang="el-GR" sz="1400" b="1" dirty="0">
                <a:solidFill>
                  <a:srgbClr val="86BC25"/>
                </a:solidFill>
                <a:latin typeface="+mj-lt"/>
              </a:rPr>
              <a:t>Ζωή στο νερό: </a:t>
            </a:r>
            <a:r>
              <a:rPr lang="el-GR" sz="1400" dirty="0">
                <a:latin typeface="+mj-lt"/>
              </a:rPr>
              <a:t>προστασία υδάτινων πόρων μέσω συλλογής βρόχινου νερού και εγκατάστασης μετεωρολογικού σταθμού.</a:t>
            </a:r>
          </a:p>
          <a:p>
            <a:pPr marL="285750" indent="-285750" algn="just">
              <a:spcBef>
                <a:spcPts val="600"/>
              </a:spcBef>
              <a:buSzPct val="100000"/>
              <a:buFont typeface="Wingdings" panose="05000000000000000000" pitchFamily="2" charset="2"/>
              <a:buChar char="Ø"/>
            </a:pPr>
            <a:r>
              <a:rPr lang="el-GR" sz="1400" b="1" dirty="0">
                <a:solidFill>
                  <a:srgbClr val="86BC25"/>
                </a:solidFill>
                <a:latin typeface="+mj-lt"/>
              </a:rPr>
              <a:t>Ζωή στη στεριά: </a:t>
            </a:r>
            <a:r>
              <a:rPr lang="el-GR" sz="1400" dirty="0">
                <a:latin typeface="+mj-lt"/>
              </a:rPr>
              <a:t>λειτουργώντας ως καταφύγιο για σπάνια ή απειλούμενα είδη φυτών, συμβάλλοντας μα αυτό τον τρόπο στη προστασία της βιοποικιλότητας.</a:t>
            </a:r>
          </a:p>
          <a:p>
            <a:pPr marL="285750" indent="-285750" algn="just">
              <a:spcBef>
                <a:spcPts val="600"/>
              </a:spcBef>
              <a:buSzPct val="100000"/>
              <a:buFont typeface="Wingdings" panose="05000000000000000000" pitchFamily="2" charset="2"/>
              <a:buChar char="Ø"/>
            </a:pPr>
            <a:r>
              <a:rPr lang="el-GR" sz="1400" b="1" dirty="0">
                <a:solidFill>
                  <a:srgbClr val="86BC25"/>
                </a:solidFill>
                <a:latin typeface="+mj-lt"/>
              </a:rPr>
              <a:t>Συνεργασία για τους στόχους: </a:t>
            </a:r>
            <a:r>
              <a:rPr lang="el-GR" sz="1400" dirty="0">
                <a:latin typeface="+mj-lt"/>
              </a:rPr>
              <a:t>ενισχύοντας τη συνεργασία με επιστημονικούς φορείς πάνω σε εξειδικευμένες έρευνες και μελέτες γύρω από τα φυτά του Παρνασσού.</a:t>
            </a:r>
          </a:p>
        </p:txBody>
      </p:sp>
      <p:sp>
        <p:nvSpPr>
          <p:cNvPr id="3" name="Rectangle 2">
            <a:extLst>
              <a:ext uri="{FF2B5EF4-FFF2-40B4-BE49-F238E27FC236}">
                <a16:creationId xmlns:a16="http://schemas.microsoft.com/office/drawing/2014/main" id="{66425B34-E8D6-FCEE-0BDE-C4B4AC77F553}"/>
              </a:ext>
            </a:extLst>
          </p:cNvPr>
          <p:cNvSpPr/>
          <p:nvPr/>
        </p:nvSpPr>
        <p:spPr bwMode="gray">
          <a:xfrm>
            <a:off x="7369629" y="6542314"/>
            <a:ext cx="1381628" cy="185057"/>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5" name="Title 2">
            <a:extLst>
              <a:ext uri="{FF2B5EF4-FFF2-40B4-BE49-F238E27FC236}">
                <a16:creationId xmlns:a16="http://schemas.microsoft.com/office/drawing/2014/main" id="{3A2CF95A-A3BB-0A51-51DC-8E7E011BA00A}"/>
              </a:ext>
            </a:extLst>
          </p:cNvPr>
          <p:cNvSpPr txBox="1">
            <a:spLocks/>
          </p:cNvSpPr>
          <p:nvPr/>
        </p:nvSpPr>
        <p:spPr bwMode="gray">
          <a:xfrm>
            <a:off x="457200" y="345664"/>
            <a:ext cx="11281285" cy="340136"/>
          </a:xfrm>
          <a:prstGeom prst="rect">
            <a:avLst/>
          </a:prstGeom>
        </p:spPr>
        <p:txBody>
          <a:bodyPr vert="horz" lIns="0" tIns="0" rIns="0" bIns="0" rtlCol="0" anchor="t" anchorCtr="0">
            <a:noAutofit/>
          </a:bodyPr>
          <a:lstStyle>
            <a:lvl1pPr algn="l" defTabSz="685800"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pPr>
              <a:defRPr/>
            </a:pPr>
            <a:r>
              <a:rPr lang="en-US">
                <a:solidFill>
                  <a:srgbClr val="86BC25"/>
                </a:solidFill>
                <a:latin typeface="Calibri" panose="020F0502020204030204"/>
              </a:rPr>
              <a:t>B</a:t>
            </a:r>
            <a:r>
              <a:rPr lang="el-GR" err="1">
                <a:solidFill>
                  <a:srgbClr val="86BC25"/>
                </a:solidFill>
                <a:latin typeface="Calibri" panose="020F0502020204030204"/>
              </a:rPr>
              <a:t>οτανικός</a:t>
            </a:r>
            <a:r>
              <a:rPr lang="el-GR">
                <a:solidFill>
                  <a:srgbClr val="86BC25"/>
                </a:solidFill>
                <a:latin typeface="Calibri" panose="020F0502020204030204"/>
              </a:rPr>
              <a:t> Κήπος Δελφών «Απόλλων»</a:t>
            </a:r>
            <a:r>
              <a:rPr lang="en-US">
                <a:solidFill>
                  <a:sysClr val="windowText" lastClr="000000"/>
                </a:solidFill>
                <a:latin typeface="Calibri" panose="020F0502020204030204"/>
              </a:rPr>
              <a:t>|</a:t>
            </a:r>
            <a:r>
              <a:rPr lang="el-GR">
                <a:solidFill>
                  <a:sysClr val="windowText" lastClr="000000"/>
                </a:solidFill>
                <a:latin typeface="Calibri" panose="020F0502020204030204"/>
              </a:rPr>
              <a:t> </a:t>
            </a:r>
            <a:r>
              <a:rPr lang="en-US">
                <a:solidFill>
                  <a:sysClr val="windowText" lastClr="000000"/>
                </a:solidFill>
                <a:latin typeface="Calibri" panose="020F0502020204030204"/>
              </a:rPr>
              <a:t>SDGs</a:t>
            </a:r>
          </a:p>
          <a:p>
            <a:pPr defTabSz="914400">
              <a:spcBef>
                <a:spcPts val="0"/>
              </a:spcBef>
              <a:defRPr/>
            </a:pPr>
            <a:r>
              <a:rPr lang="el-GR" sz="1600">
                <a:solidFill>
                  <a:prstClr val="white">
                    <a:lumMod val="50000"/>
                  </a:prstClr>
                </a:solidFill>
                <a:latin typeface="Calibri" panose="020F0502020204030204"/>
              </a:rPr>
              <a:t>Η συμβολή μας στους Παγκόσμιους Στόχους Βιώσιμης Ανάπτυξης </a:t>
            </a:r>
            <a:endParaRPr lang="en-US" sz="1600">
              <a:solidFill>
                <a:prstClr val="white">
                  <a:lumMod val="50000"/>
                </a:prstClr>
              </a:solidFill>
              <a:latin typeface="Calibri" panose="020F0502020204030204"/>
            </a:endParaRPr>
          </a:p>
        </p:txBody>
      </p:sp>
      <p:pic>
        <p:nvPicPr>
          <p:cNvPr id="2" name="Picture 1">
            <a:extLst>
              <a:ext uri="{FF2B5EF4-FFF2-40B4-BE49-F238E27FC236}">
                <a16:creationId xmlns:a16="http://schemas.microsoft.com/office/drawing/2014/main" id="{AAA7504E-2272-24D1-931E-79E747A18AA2}"/>
              </a:ext>
            </a:extLst>
          </p:cNvPr>
          <p:cNvPicPr>
            <a:picLocks noChangeAspect="1"/>
          </p:cNvPicPr>
          <p:nvPr/>
        </p:nvPicPr>
        <p:blipFill>
          <a:blip r:embed="rId2"/>
          <a:stretch>
            <a:fillRect/>
          </a:stretch>
        </p:blipFill>
        <p:spPr>
          <a:xfrm>
            <a:off x="9312449" y="874470"/>
            <a:ext cx="1136708" cy="1130358"/>
          </a:xfrm>
          <a:prstGeom prst="rect">
            <a:avLst/>
          </a:prstGeom>
        </p:spPr>
      </p:pic>
      <p:pic>
        <p:nvPicPr>
          <p:cNvPr id="7" name="Picture 6">
            <a:extLst>
              <a:ext uri="{FF2B5EF4-FFF2-40B4-BE49-F238E27FC236}">
                <a16:creationId xmlns:a16="http://schemas.microsoft.com/office/drawing/2014/main" id="{A5EF68EF-FCD0-51B2-7E58-679D7512F5F3}"/>
              </a:ext>
            </a:extLst>
          </p:cNvPr>
          <p:cNvPicPr>
            <a:picLocks noChangeAspect="1"/>
          </p:cNvPicPr>
          <p:nvPr/>
        </p:nvPicPr>
        <p:blipFill>
          <a:blip r:embed="rId3"/>
          <a:stretch>
            <a:fillRect/>
          </a:stretch>
        </p:blipFill>
        <p:spPr>
          <a:xfrm>
            <a:off x="7888346" y="874470"/>
            <a:ext cx="1130358" cy="1124008"/>
          </a:xfrm>
          <a:prstGeom prst="rect">
            <a:avLst/>
          </a:prstGeom>
        </p:spPr>
      </p:pic>
      <p:pic>
        <p:nvPicPr>
          <p:cNvPr id="8" name="Picture 7">
            <a:extLst>
              <a:ext uri="{FF2B5EF4-FFF2-40B4-BE49-F238E27FC236}">
                <a16:creationId xmlns:a16="http://schemas.microsoft.com/office/drawing/2014/main" id="{8060F406-22E2-3FD7-65FE-5A4C7D5FC9C3}"/>
              </a:ext>
            </a:extLst>
          </p:cNvPr>
          <p:cNvPicPr>
            <a:picLocks noChangeAspect="1"/>
          </p:cNvPicPr>
          <p:nvPr/>
        </p:nvPicPr>
        <p:blipFill>
          <a:blip r:embed="rId4"/>
          <a:stretch>
            <a:fillRect/>
          </a:stretch>
        </p:blipFill>
        <p:spPr>
          <a:xfrm>
            <a:off x="10755603" y="874470"/>
            <a:ext cx="1117657" cy="1130358"/>
          </a:xfrm>
          <a:prstGeom prst="rect">
            <a:avLst/>
          </a:prstGeom>
        </p:spPr>
      </p:pic>
      <p:pic>
        <p:nvPicPr>
          <p:cNvPr id="9" name="Picture 8">
            <a:extLst>
              <a:ext uri="{FF2B5EF4-FFF2-40B4-BE49-F238E27FC236}">
                <a16:creationId xmlns:a16="http://schemas.microsoft.com/office/drawing/2014/main" id="{90628670-DDE1-1603-20AE-44289ADC7A8E}"/>
              </a:ext>
            </a:extLst>
          </p:cNvPr>
          <p:cNvPicPr>
            <a:picLocks noChangeAspect="1"/>
          </p:cNvPicPr>
          <p:nvPr/>
        </p:nvPicPr>
        <p:blipFill>
          <a:blip r:embed="rId5"/>
          <a:stretch>
            <a:fillRect/>
          </a:stretch>
        </p:blipFill>
        <p:spPr>
          <a:xfrm>
            <a:off x="7894696" y="2311343"/>
            <a:ext cx="1130358" cy="1117657"/>
          </a:xfrm>
          <a:prstGeom prst="rect">
            <a:avLst/>
          </a:prstGeom>
        </p:spPr>
      </p:pic>
      <p:pic>
        <p:nvPicPr>
          <p:cNvPr id="10" name="Picture 9">
            <a:extLst>
              <a:ext uri="{FF2B5EF4-FFF2-40B4-BE49-F238E27FC236}">
                <a16:creationId xmlns:a16="http://schemas.microsoft.com/office/drawing/2014/main" id="{1A7FB66D-7463-F347-C099-52E5F5A2354B}"/>
              </a:ext>
            </a:extLst>
          </p:cNvPr>
          <p:cNvPicPr>
            <a:picLocks noChangeAspect="1"/>
          </p:cNvPicPr>
          <p:nvPr/>
        </p:nvPicPr>
        <p:blipFill>
          <a:blip r:embed="rId6"/>
          <a:stretch>
            <a:fillRect/>
          </a:stretch>
        </p:blipFill>
        <p:spPr>
          <a:xfrm>
            <a:off x="9312449" y="2298642"/>
            <a:ext cx="1136708" cy="1130358"/>
          </a:xfrm>
          <a:prstGeom prst="rect">
            <a:avLst/>
          </a:prstGeom>
        </p:spPr>
      </p:pic>
      <p:pic>
        <p:nvPicPr>
          <p:cNvPr id="12" name="Picture 11">
            <a:extLst>
              <a:ext uri="{FF2B5EF4-FFF2-40B4-BE49-F238E27FC236}">
                <a16:creationId xmlns:a16="http://schemas.microsoft.com/office/drawing/2014/main" id="{894F3EF8-676F-822D-9E3A-1116AE533748}"/>
              </a:ext>
            </a:extLst>
          </p:cNvPr>
          <p:cNvPicPr>
            <a:picLocks noChangeAspect="1"/>
          </p:cNvPicPr>
          <p:nvPr/>
        </p:nvPicPr>
        <p:blipFill>
          <a:blip r:embed="rId7"/>
          <a:stretch>
            <a:fillRect/>
          </a:stretch>
        </p:blipFill>
        <p:spPr>
          <a:xfrm>
            <a:off x="7897871" y="3722813"/>
            <a:ext cx="1124008" cy="1124008"/>
          </a:xfrm>
          <a:prstGeom prst="rect">
            <a:avLst/>
          </a:prstGeom>
        </p:spPr>
      </p:pic>
      <p:pic>
        <p:nvPicPr>
          <p:cNvPr id="14" name="Picture 13">
            <a:extLst>
              <a:ext uri="{FF2B5EF4-FFF2-40B4-BE49-F238E27FC236}">
                <a16:creationId xmlns:a16="http://schemas.microsoft.com/office/drawing/2014/main" id="{BEB86E25-B875-E8A0-1D2D-6A78323A0BD4}"/>
              </a:ext>
            </a:extLst>
          </p:cNvPr>
          <p:cNvPicPr>
            <a:picLocks noChangeAspect="1"/>
          </p:cNvPicPr>
          <p:nvPr/>
        </p:nvPicPr>
        <p:blipFill>
          <a:blip r:embed="rId8"/>
          <a:stretch>
            <a:fillRect/>
          </a:stretch>
        </p:blipFill>
        <p:spPr>
          <a:xfrm>
            <a:off x="7895867" y="5155918"/>
            <a:ext cx="1124008" cy="1124008"/>
          </a:xfrm>
          <a:prstGeom prst="rect">
            <a:avLst/>
          </a:prstGeom>
        </p:spPr>
      </p:pic>
      <p:pic>
        <p:nvPicPr>
          <p:cNvPr id="16" name="Picture 15">
            <a:extLst>
              <a:ext uri="{FF2B5EF4-FFF2-40B4-BE49-F238E27FC236}">
                <a16:creationId xmlns:a16="http://schemas.microsoft.com/office/drawing/2014/main" id="{1DF94305-5FD3-86F4-14C0-015621FEB590}"/>
              </a:ext>
            </a:extLst>
          </p:cNvPr>
          <p:cNvPicPr>
            <a:picLocks noChangeAspect="1"/>
          </p:cNvPicPr>
          <p:nvPr/>
        </p:nvPicPr>
        <p:blipFill>
          <a:blip r:embed="rId9"/>
          <a:srcRect/>
          <a:stretch/>
        </p:blipFill>
        <p:spPr>
          <a:xfrm>
            <a:off x="9389711" y="3722813"/>
            <a:ext cx="2557113" cy="2557113"/>
          </a:xfrm>
          <a:prstGeom prst="rect">
            <a:avLst/>
          </a:prstGeom>
        </p:spPr>
      </p:pic>
      <p:sp>
        <p:nvSpPr>
          <p:cNvPr id="17" name="Rectangle 16">
            <a:extLst>
              <a:ext uri="{FF2B5EF4-FFF2-40B4-BE49-F238E27FC236}">
                <a16:creationId xmlns:a16="http://schemas.microsoft.com/office/drawing/2014/main" id="{A7613288-C7D7-2E58-DCFC-1142213FDA1A}"/>
              </a:ext>
            </a:extLst>
          </p:cNvPr>
          <p:cNvSpPr/>
          <p:nvPr/>
        </p:nvSpPr>
        <p:spPr bwMode="gray">
          <a:xfrm>
            <a:off x="6226581" y="0"/>
            <a:ext cx="1124008" cy="1099507"/>
          </a:xfrm>
          <a:prstGeom prst="rect">
            <a:avLst/>
          </a:prstGeom>
          <a:blipFill>
            <a:blip r:embed="rId10"/>
            <a:stretch>
              <a:fillRect/>
            </a:stretch>
          </a:bli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pic>
        <p:nvPicPr>
          <p:cNvPr id="21" name="Picture 20">
            <a:extLst>
              <a:ext uri="{FF2B5EF4-FFF2-40B4-BE49-F238E27FC236}">
                <a16:creationId xmlns:a16="http://schemas.microsoft.com/office/drawing/2014/main" id="{1E7C2629-5900-EBC1-D051-C16DC82F9397}"/>
              </a:ext>
            </a:extLst>
          </p:cNvPr>
          <p:cNvPicPr>
            <a:picLocks noChangeAspect="1"/>
          </p:cNvPicPr>
          <p:nvPr/>
        </p:nvPicPr>
        <p:blipFill>
          <a:blip r:embed="rId11"/>
          <a:stretch>
            <a:fillRect/>
          </a:stretch>
        </p:blipFill>
        <p:spPr>
          <a:xfrm>
            <a:off x="10742902" y="2311343"/>
            <a:ext cx="1130358" cy="1143059"/>
          </a:xfrm>
          <a:prstGeom prst="rect">
            <a:avLst/>
          </a:prstGeom>
        </p:spPr>
      </p:pic>
    </p:spTree>
    <p:extLst>
      <p:ext uri="{BB962C8B-B14F-4D97-AF65-F5344CB8AC3E}">
        <p14:creationId xmlns:p14="http://schemas.microsoft.com/office/powerpoint/2010/main" val="172018625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1F13B6-F0A8-3652-C5CE-B8353CA736F1}"/>
              </a:ext>
            </a:extLst>
          </p:cNvPr>
          <p:cNvPicPr>
            <a:picLocks noChangeAspect="1"/>
          </p:cNvPicPr>
          <p:nvPr/>
        </p:nvPicPr>
        <p:blipFill>
          <a:blip r:embed="rId3"/>
          <a:srcRect/>
          <a:stretch/>
        </p:blipFill>
        <p:spPr>
          <a:xfrm>
            <a:off x="7032708" y="6327"/>
            <a:ext cx="5153025" cy="6845346"/>
          </a:xfrm>
          <a:prstGeom prst="rect">
            <a:avLst/>
          </a:prstGeom>
        </p:spPr>
      </p:pic>
      <p:sp>
        <p:nvSpPr>
          <p:cNvPr id="5" name="Title 2">
            <a:extLst>
              <a:ext uri="{FF2B5EF4-FFF2-40B4-BE49-F238E27FC236}">
                <a16:creationId xmlns:a16="http://schemas.microsoft.com/office/drawing/2014/main" id="{9CD9BA7D-7907-F4B6-16AD-D2D6A37D9F1F}"/>
              </a:ext>
            </a:extLst>
          </p:cNvPr>
          <p:cNvSpPr txBox="1">
            <a:spLocks/>
          </p:cNvSpPr>
          <p:nvPr/>
        </p:nvSpPr>
        <p:spPr bwMode="gray">
          <a:xfrm>
            <a:off x="457200" y="345664"/>
            <a:ext cx="11281285" cy="340136"/>
          </a:xfrm>
          <a:prstGeom prst="rect">
            <a:avLst/>
          </a:prstGeom>
        </p:spPr>
        <p:txBody>
          <a:bodyPr vert="horz" lIns="0" tIns="0" rIns="0" bIns="0" rtlCol="0" anchor="t" anchorCtr="0">
            <a:noAutofit/>
          </a:bodyPr>
          <a:lstStyle>
            <a:lvl1pPr algn="l" defTabSz="685800"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pPr>
              <a:defRPr/>
            </a:pPr>
            <a:r>
              <a:rPr lang="en-US" dirty="0">
                <a:solidFill>
                  <a:srgbClr val="86BC25"/>
                </a:solidFill>
                <a:latin typeface="Calibri" panose="020F0502020204030204"/>
              </a:rPr>
              <a:t>B</a:t>
            </a:r>
            <a:r>
              <a:rPr lang="el-GR" dirty="0" err="1">
                <a:solidFill>
                  <a:srgbClr val="86BC25"/>
                </a:solidFill>
                <a:latin typeface="Calibri" panose="020F0502020204030204"/>
              </a:rPr>
              <a:t>οτανικός</a:t>
            </a:r>
            <a:r>
              <a:rPr lang="el-GR" dirty="0">
                <a:solidFill>
                  <a:srgbClr val="86BC25"/>
                </a:solidFill>
                <a:latin typeface="Calibri" panose="020F0502020204030204"/>
              </a:rPr>
              <a:t> Κήπος Δελφών – «Απόλλων»</a:t>
            </a:r>
            <a:r>
              <a:rPr lang="en-US" dirty="0">
                <a:solidFill>
                  <a:sysClr val="windowText" lastClr="000000"/>
                </a:solidFill>
                <a:latin typeface="Calibri" panose="020F0502020204030204"/>
              </a:rPr>
              <a:t>|</a:t>
            </a:r>
            <a:r>
              <a:rPr lang="el-GR" dirty="0">
                <a:solidFill>
                  <a:sysClr val="windowText" lastClr="000000"/>
                </a:solidFill>
                <a:latin typeface="Calibri" panose="020F0502020204030204"/>
              </a:rPr>
              <a:t> Δεσμεύσεις</a:t>
            </a:r>
            <a:endParaRPr lang="en-US" dirty="0">
              <a:solidFill>
                <a:sysClr val="windowText" lastClr="000000"/>
              </a:solidFill>
              <a:latin typeface="Calibri" panose="020F0502020204030204"/>
            </a:endParaRPr>
          </a:p>
          <a:p>
            <a:pPr defTabSz="914400">
              <a:spcBef>
                <a:spcPts val="0"/>
              </a:spcBef>
              <a:defRPr/>
            </a:pPr>
            <a:r>
              <a:rPr lang="el-GR" sz="1600" dirty="0">
                <a:solidFill>
                  <a:prstClr val="white">
                    <a:lumMod val="50000"/>
                  </a:prstClr>
                </a:solidFill>
                <a:latin typeface="Calibri" panose="020F0502020204030204"/>
              </a:rPr>
              <a:t>Επόμενες δράσεις</a:t>
            </a:r>
            <a:endParaRPr lang="en-US" sz="1600" dirty="0">
              <a:solidFill>
                <a:prstClr val="white">
                  <a:lumMod val="50000"/>
                </a:prstClr>
              </a:solidFill>
              <a:latin typeface="Calibri" panose="020F0502020204030204"/>
            </a:endParaRPr>
          </a:p>
          <a:p>
            <a:pPr>
              <a:defRPr/>
            </a:pPr>
            <a:endParaRPr lang="en-US" dirty="0">
              <a:solidFill>
                <a:sysClr val="windowText" lastClr="000000"/>
              </a:solidFill>
              <a:latin typeface="Calibri" panose="020F0502020204030204"/>
            </a:endParaRPr>
          </a:p>
        </p:txBody>
      </p:sp>
      <p:sp>
        <p:nvSpPr>
          <p:cNvPr id="3" name="Rectangle 2">
            <a:extLst>
              <a:ext uri="{FF2B5EF4-FFF2-40B4-BE49-F238E27FC236}">
                <a16:creationId xmlns:a16="http://schemas.microsoft.com/office/drawing/2014/main" id="{A5339F9C-48F5-9F35-9439-8F89E7A6904E}"/>
              </a:ext>
            </a:extLst>
          </p:cNvPr>
          <p:cNvSpPr/>
          <p:nvPr/>
        </p:nvSpPr>
        <p:spPr bwMode="gray">
          <a:xfrm>
            <a:off x="457199" y="1121229"/>
            <a:ext cx="6444344" cy="5391107"/>
          </a:xfrm>
          <a:prstGeom prst="rect">
            <a:avLst/>
          </a:prstGeom>
          <a:solidFill>
            <a:srgbClr val="E8E8E8"/>
          </a:solidFill>
          <a:ln w="19050" algn="ctr">
            <a:noFill/>
            <a:miter lim="800000"/>
            <a:headEnd/>
            <a:tailEnd/>
          </a:ln>
        </p:spPr>
        <p:txBody>
          <a:bodyPr wrap="square" lIns="88900" tIns="88900" rIns="88900" bIns="88900" rtlCol="0" anchor="ctr"/>
          <a:lstStyle/>
          <a:p>
            <a:pPr algn="just">
              <a:spcBef>
                <a:spcPts val="600"/>
              </a:spcBef>
              <a:buSzPct val="100000"/>
            </a:pPr>
            <a:r>
              <a:rPr lang="el-GR" sz="1400" dirty="0">
                <a:solidFill>
                  <a:srgbClr val="313131"/>
                </a:solidFill>
                <a:latin typeface="+mj-lt"/>
              </a:rPr>
              <a:t>Ο Βοτανικός Κήπος Δελφών «Απόλλων» προγραμματίζει ήδη τις </a:t>
            </a:r>
            <a:r>
              <a:rPr lang="el-GR" sz="1400" b="1" dirty="0">
                <a:solidFill>
                  <a:srgbClr val="86BC25"/>
                </a:solidFill>
                <a:latin typeface="+mj-lt"/>
              </a:rPr>
              <a:t>επερχόμενες πρωτοβουλίες\ δράσεις</a:t>
            </a:r>
            <a:r>
              <a:rPr lang="el-GR" sz="1400" dirty="0">
                <a:solidFill>
                  <a:srgbClr val="313131"/>
                </a:solidFill>
                <a:latin typeface="+mj-lt"/>
              </a:rPr>
              <a:t> του. Αναλυτικότερα:</a:t>
            </a:r>
          </a:p>
          <a:p>
            <a:pPr marL="285750" indent="-285750" algn="just">
              <a:spcBef>
                <a:spcPts val="600"/>
              </a:spcBef>
              <a:buFont typeface="Wingdings" panose="05000000000000000000" pitchFamily="2" charset="2"/>
              <a:buChar char="ü"/>
            </a:pPr>
            <a:r>
              <a:rPr lang="en-US" sz="1400" dirty="0" err="1">
                <a:solidFill>
                  <a:srgbClr val="313131"/>
                </a:solidFill>
                <a:latin typeface="+mj-lt"/>
              </a:rPr>
              <a:t>Ενίσχυση</a:t>
            </a:r>
            <a:r>
              <a:rPr lang="en-US" sz="1400" dirty="0">
                <a:solidFill>
                  <a:srgbClr val="313131"/>
                </a:solidFill>
                <a:latin typeface="+mj-lt"/>
              </a:rPr>
              <a:t> </a:t>
            </a:r>
            <a:r>
              <a:rPr lang="en-US" sz="1400" dirty="0" err="1">
                <a:solidFill>
                  <a:srgbClr val="313131"/>
                </a:solidFill>
                <a:latin typeface="+mj-lt"/>
              </a:rPr>
              <a:t>ψηφι</a:t>
            </a:r>
            <a:r>
              <a:rPr lang="en-US" sz="1400" dirty="0">
                <a:solidFill>
                  <a:srgbClr val="313131"/>
                </a:solidFill>
                <a:latin typeface="+mj-lt"/>
              </a:rPr>
              <a:t>ακών εργαλείων</a:t>
            </a:r>
            <a:r>
              <a:rPr lang="el-GR" sz="1400" dirty="0">
                <a:solidFill>
                  <a:srgbClr val="313131"/>
                </a:solidFill>
                <a:latin typeface="+mj-lt"/>
              </a:rPr>
              <a:t>, </a:t>
            </a:r>
            <a:r>
              <a:rPr lang="en-US" sz="1400" dirty="0">
                <a:solidFill>
                  <a:srgbClr val="313131"/>
                </a:solidFill>
                <a:latin typeface="+mj-lt"/>
              </a:rPr>
              <a:t>όπ</a:t>
            </a:r>
            <a:r>
              <a:rPr lang="en-US" sz="1400" dirty="0" err="1">
                <a:solidFill>
                  <a:srgbClr val="313131"/>
                </a:solidFill>
                <a:latin typeface="+mj-lt"/>
              </a:rPr>
              <a:t>ως</a:t>
            </a:r>
            <a:r>
              <a:rPr lang="en-US" sz="1400" dirty="0">
                <a:solidFill>
                  <a:srgbClr val="313131"/>
                </a:solidFill>
                <a:latin typeface="+mj-lt"/>
              </a:rPr>
              <a:t> ψηφιακή εφαρμογή, virtual tour, ηχητικές ξεναγήσεις, πλατφόρμα e-learning</a:t>
            </a:r>
            <a:r>
              <a:rPr lang="el-GR" sz="1400" dirty="0">
                <a:solidFill>
                  <a:srgbClr val="313131"/>
                </a:solidFill>
                <a:latin typeface="+mj-lt"/>
              </a:rPr>
              <a:t>.</a:t>
            </a:r>
            <a:r>
              <a:rPr lang="en-US" sz="1400" dirty="0">
                <a:solidFill>
                  <a:srgbClr val="313131"/>
                </a:solidFill>
                <a:latin typeface="+mj-lt"/>
              </a:rPr>
              <a:t> </a:t>
            </a:r>
            <a:r>
              <a:rPr lang="en-US" sz="1400" i="1" dirty="0">
                <a:solidFill>
                  <a:srgbClr val="005587"/>
                </a:solidFill>
                <a:latin typeface="+mj-lt"/>
              </a:rPr>
              <a:t>(</a:t>
            </a:r>
            <a:r>
              <a:rPr lang="el-GR" sz="1400" i="1" dirty="0">
                <a:solidFill>
                  <a:srgbClr val="005587"/>
                </a:solidFill>
                <a:latin typeface="+mj-lt"/>
              </a:rPr>
              <a:t>π</a:t>
            </a:r>
            <a:r>
              <a:rPr lang="en-US" sz="1400" i="1" dirty="0" err="1">
                <a:solidFill>
                  <a:srgbClr val="005587"/>
                </a:solidFill>
                <a:latin typeface="+mj-lt"/>
              </a:rPr>
              <a:t>ροϋ</a:t>
            </a:r>
            <a:r>
              <a:rPr lang="en-US" sz="1400" i="1" dirty="0">
                <a:solidFill>
                  <a:srgbClr val="005587"/>
                </a:solidFill>
                <a:latin typeface="+mj-lt"/>
              </a:rPr>
              <a:t>πολογισμός 15.000 - 20.000</a:t>
            </a:r>
            <a:r>
              <a:rPr lang="en-US" sz="1400" i="1" dirty="0">
                <a:solidFill>
                  <a:srgbClr val="005587"/>
                </a:solidFill>
                <a:latin typeface="Calibri Light" panose="020F0302020204030204" pitchFamily="34" charset="0"/>
                <a:cs typeface="Calibri Light" panose="020F0302020204030204" pitchFamily="34" charset="0"/>
              </a:rPr>
              <a:t>€</a:t>
            </a:r>
            <a:r>
              <a:rPr lang="en-US" sz="1400" i="1" dirty="0">
                <a:solidFill>
                  <a:srgbClr val="005587"/>
                </a:solidFill>
                <a:latin typeface="+mj-lt"/>
              </a:rPr>
              <a:t>)</a:t>
            </a:r>
            <a:endParaRPr lang="el-GR" sz="1400" i="1" dirty="0">
              <a:solidFill>
                <a:srgbClr val="005587"/>
              </a:solidFill>
              <a:latin typeface="+mj-lt"/>
            </a:endParaRPr>
          </a:p>
          <a:p>
            <a:pPr marL="285750" indent="-285750" algn="just">
              <a:buFont typeface="Wingdings" panose="05000000000000000000" pitchFamily="2" charset="2"/>
              <a:buChar char="ü"/>
            </a:pPr>
            <a:r>
              <a:rPr lang="en-US" sz="1400" dirty="0" err="1">
                <a:solidFill>
                  <a:srgbClr val="313131"/>
                </a:solidFill>
                <a:latin typeface="+mj-lt"/>
              </a:rPr>
              <a:t>Δημιουργί</a:t>
            </a:r>
            <a:r>
              <a:rPr lang="en-US" sz="1400" dirty="0">
                <a:solidFill>
                  <a:srgbClr val="313131"/>
                </a:solidFill>
                <a:latin typeface="+mj-lt"/>
              </a:rPr>
              <a:t>α εκθετηρίου </a:t>
            </a:r>
            <a:r>
              <a:rPr lang="en-US" sz="1400" i="1" dirty="0">
                <a:solidFill>
                  <a:srgbClr val="005587"/>
                </a:solidFill>
                <a:latin typeface="+mj-lt"/>
              </a:rPr>
              <a:t>(προϋπολογισμός 30.000 - 40.000€)</a:t>
            </a:r>
            <a:endParaRPr lang="el-GR" sz="1400" i="1" dirty="0">
              <a:solidFill>
                <a:srgbClr val="005587"/>
              </a:solidFill>
              <a:latin typeface="+mj-lt"/>
            </a:endParaRPr>
          </a:p>
          <a:p>
            <a:pPr marL="285750" indent="-285750" algn="just">
              <a:buFont typeface="Wingdings" panose="05000000000000000000" pitchFamily="2" charset="2"/>
              <a:buChar char="ü"/>
            </a:pPr>
            <a:r>
              <a:rPr lang="en-US" sz="1400" dirty="0" err="1">
                <a:solidFill>
                  <a:srgbClr val="313131"/>
                </a:solidFill>
                <a:latin typeface="+mj-lt"/>
              </a:rPr>
              <a:t>Φυσική</a:t>
            </a:r>
            <a:r>
              <a:rPr lang="en-US" sz="1400" dirty="0">
                <a:solidFill>
                  <a:srgbClr val="313131"/>
                </a:solidFill>
                <a:latin typeface="+mj-lt"/>
              </a:rPr>
              <a:t> επ</a:t>
            </a:r>
            <a:r>
              <a:rPr lang="en-US" sz="1400" dirty="0" err="1">
                <a:solidFill>
                  <a:srgbClr val="313131"/>
                </a:solidFill>
                <a:latin typeface="+mj-lt"/>
              </a:rPr>
              <a:t>έκτ</a:t>
            </a:r>
            <a:r>
              <a:rPr lang="en-US" sz="1400" dirty="0">
                <a:solidFill>
                  <a:srgbClr val="313131"/>
                </a:solidFill>
                <a:latin typeface="+mj-lt"/>
              </a:rPr>
              <a:t>αση του </a:t>
            </a:r>
            <a:r>
              <a:rPr lang="el-GR" sz="1400" dirty="0">
                <a:solidFill>
                  <a:srgbClr val="313131"/>
                </a:solidFill>
                <a:latin typeface="+mj-lt"/>
              </a:rPr>
              <a:t>Κ</a:t>
            </a:r>
            <a:r>
              <a:rPr lang="en-US" sz="1400" dirty="0">
                <a:solidFill>
                  <a:srgbClr val="313131"/>
                </a:solidFill>
                <a:latin typeface="+mj-lt"/>
              </a:rPr>
              <a:t>ήπ</a:t>
            </a:r>
            <a:r>
              <a:rPr lang="en-US" sz="1400" dirty="0" err="1">
                <a:solidFill>
                  <a:srgbClr val="313131"/>
                </a:solidFill>
                <a:latin typeface="+mj-lt"/>
              </a:rPr>
              <a:t>ου</a:t>
            </a:r>
            <a:r>
              <a:rPr lang="en-US" sz="1400" dirty="0">
                <a:solidFill>
                  <a:srgbClr val="313131"/>
                </a:solidFill>
                <a:latin typeface="+mj-lt"/>
              </a:rPr>
              <a:t> και πολλαπλασιασμό των βοτάνων εντός των χώρων</a:t>
            </a:r>
            <a:r>
              <a:rPr lang="el-GR" sz="1400" dirty="0">
                <a:solidFill>
                  <a:srgbClr val="313131"/>
                </a:solidFill>
                <a:latin typeface="+mj-lt"/>
              </a:rPr>
              <a:t>.</a:t>
            </a:r>
            <a:r>
              <a:rPr lang="en-US" sz="1400" dirty="0">
                <a:solidFill>
                  <a:srgbClr val="313131"/>
                </a:solidFill>
                <a:latin typeface="+mj-lt"/>
              </a:rPr>
              <a:t> </a:t>
            </a:r>
            <a:r>
              <a:rPr lang="en-US" sz="1400" i="1" dirty="0">
                <a:solidFill>
                  <a:srgbClr val="005587"/>
                </a:solidFill>
                <a:latin typeface="+mj-lt"/>
              </a:rPr>
              <a:t>(προϋπολογισμός 50.000 - 60.000€)</a:t>
            </a:r>
            <a:endParaRPr lang="el-GR" sz="1400" i="1" dirty="0">
              <a:solidFill>
                <a:srgbClr val="005587"/>
              </a:solidFill>
              <a:latin typeface="+mj-lt"/>
            </a:endParaRPr>
          </a:p>
          <a:p>
            <a:pPr marL="285750" indent="-285750" algn="just">
              <a:buFont typeface="Wingdings" panose="05000000000000000000" pitchFamily="2" charset="2"/>
              <a:buChar char="ü"/>
            </a:pPr>
            <a:r>
              <a:rPr lang="en-US" sz="1400" dirty="0" err="1">
                <a:solidFill>
                  <a:srgbClr val="313131"/>
                </a:solidFill>
                <a:latin typeface="+mj-lt"/>
              </a:rPr>
              <a:t>Εργ</a:t>
            </a:r>
            <a:r>
              <a:rPr lang="en-US" sz="1400" dirty="0">
                <a:solidFill>
                  <a:srgbClr val="313131"/>
                </a:solidFill>
                <a:latin typeface="+mj-lt"/>
              </a:rPr>
              <a:t>αστηριακός εξοπλισμός για την εργαστηριακή διαφύλαξη των υλικών που θα υποστηρίξει τον πολλαπλασιασμό των βοτάνων και τον διαμοιρασμό των υλικών σε άλλους βοτανικούς κήπους για την διασπορά των βοτάνων στην Ελλάδα και στο </a:t>
            </a:r>
            <a:r>
              <a:rPr lang="el-GR" sz="1400" dirty="0">
                <a:solidFill>
                  <a:srgbClr val="313131"/>
                </a:solidFill>
                <a:latin typeface="+mj-lt"/>
              </a:rPr>
              <a:t>ε</a:t>
            </a:r>
            <a:r>
              <a:rPr lang="en-US" sz="1400" dirty="0" err="1">
                <a:solidFill>
                  <a:srgbClr val="313131"/>
                </a:solidFill>
                <a:latin typeface="+mj-lt"/>
              </a:rPr>
              <a:t>ξωτερικό</a:t>
            </a:r>
            <a:r>
              <a:rPr lang="el-GR" sz="1400" dirty="0">
                <a:solidFill>
                  <a:srgbClr val="313131"/>
                </a:solidFill>
                <a:latin typeface="+mj-lt"/>
              </a:rPr>
              <a:t>.</a:t>
            </a:r>
            <a:r>
              <a:rPr lang="en-US" sz="1400" dirty="0">
                <a:solidFill>
                  <a:srgbClr val="313131"/>
                </a:solidFill>
                <a:latin typeface="+mj-lt"/>
              </a:rPr>
              <a:t> </a:t>
            </a:r>
            <a:r>
              <a:rPr lang="en-US" sz="1400" i="1" dirty="0">
                <a:solidFill>
                  <a:srgbClr val="005587"/>
                </a:solidFill>
                <a:latin typeface="+mj-lt"/>
              </a:rPr>
              <a:t>(προϋπολογισμός 20.000 - 25.000€)</a:t>
            </a:r>
            <a:endParaRPr lang="el-GR" sz="1400" i="1" dirty="0">
              <a:solidFill>
                <a:srgbClr val="005587"/>
              </a:solidFill>
              <a:latin typeface="+mj-lt"/>
            </a:endParaRPr>
          </a:p>
          <a:p>
            <a:pPr marL="285750" indent="-285750" algn="just">
              <a:buFont typeface="Wingdings" panose="05000000000000000000" pitchFamily="2" charset="2"/>
              <a:buChar char="ü"/>
            </a:pPr>
            <a:r>
              <a:rPr lang="en-US" sz="1400" dirty="0" err="1">
                <a:solidFill>
                  <a:srgbClr val="313131"/>
                </a:solidFill>
                <a:latin typeface="+mj-lt"/>
              </a:rPr>
              <a:t>Προ</a:t>
            </a:r>
            <a:r>
              <a:rPr lang="en-US" sz="1400" dirty="0">
                <a:solidFill>
                  <a:srgbClr val="313131"/>
                </a:solidFill>
                <a:latin typeface="+mj-lt"/>
              </a:rPr>
              <a:t>βολή πολιτιστικών στοιχείων που σχετίζονται με πρακτικές από την ιστορία και την πρακτική χρήση των βοτάνων, όπως η βαφή υφασμάτων</a:t>
            </a:r>
            <a:r>
              <a:rPr lang="el-GR" sz="1400" dirty="0">
                <a:solidFill>
                  <a:srgbClr val="313131"/>
                </a:solidFill>
                <a:latin typeface="+mj-lt"/>
              </a:rPr>
              <a:t>. Παράλληλα, σύσταση</a:t>
            </a:r>
            <a:r>
              <a:rPr lang="en-US" sz="1400" dirty="0">
                <a:solidFill>
                  <a:srgbClr val="313131"/>
                </a:solidFill>
                <a:latin typeface="+mj-lt"/>
              </a:rPr>
              <a:t> </a:t>
            </a:r>
            <a:r>
              <a:rPr lang="el-GR" sz="1400" dirty="0">
                <a:solidFill>
                  <a:srgbClr val="313131"/>
                </a:solidFill>
                <a:latin typeface="+mj-lt"/>
              </a:rPr>
              <a:t>Ε</a:t>
            </a:r>
            <a:r>
              <a:rPr lang="en-US" sz="1400" dirty="0">
                <a:solidFill>
                  <a:srgbClr val="313131"/>
                </a:solidFill>
                <a:latin typeface="+mj-lt"/>
              </a:rPr>
              <a:t>π</a:t>
            </a:r>
            <a:r>
              <a:rPr lang="en-US" sz="1400" dirty="0" err="1">
                <a:solidFill>
                  <a:srgbClr val="313131"/>
                </a:solidFill>
                <a:latin typeface="+mj-lt"/>
              </a:rPr>
              <a:t>ιστημονικής</a:t>
            </a:r>
            <a:r>
              <a:rPr lang="en-US" sz="1400" dirty="0">
                <a:solidFill>
                  <a:srgbClr val="313131"/>
                </a:solidFill>
                <a:latin typeface="+mj-lt"/>
              </a:rPr>
              <a:t> </a:t>
            </a:r>
            <a:r>
              <a:rPr lang="el-GR" sz="1400" dirty="0">
                <a:solidFill>
                  <a:srgbClr val="313131"/>
                </a:solidFill>
                <a:latin typeface="+mj-lt"/>
              </a:rPr>
              <a:t>Ε</a:t>
            </a:r>
            <a:r>
              <a:rPr lang="en-US" sz="1400" dirty="0">
                <a:solidFill>
                  <a:srgbClr val="313131"/>
                </a:solidFill>
                <a:latin typeface="+mj-lt"/>
              </a:rPr>
              <a:t>π</a:t>
            </a:r>
            <a:r>
              <a:rPr lang="en-US" sz="1400" dirty="0" err="1">
                <a:solidFill>
                  <a:srgbClr val="313131"/>
                </a:solidFill>
                <a:latin typeface="+mj-lt"/>
              </a:rPr>
              <a:t>ιτρο</a:t>
            </a:r>
            <a:r>
              <a:rPr lang="en-US" sz="1400" dirty="0">
                <a:solidFill>
                  <a:srgbClr val="313131"/>
                </a:solidFill>
                <a:latin typeface="+mj-lt"/>
              </a:rPr>
              <a:t>πής με αναγνώριση σε θέματα Πολιτισμού, Λαογραφίας, και Ιστορίας</a:t>
            </a:r>
            <a:r>
              <a:rPr lang="el-GR" sz="1400" dirty="0">
                <a:solidFill>
                  <a:srgbClr val="313131"/>
                </a:solidFill>
                <a:latin typeface="+mj-lt"/>
              </a:rPr>
              <a:t>.</a:t>
            </a:r>
          </a:p>
          <a:p>
            <a:pPr marL="285750" indent="-285750" algn="just">
              <a:buFont typeface="Wingdings" panose="05000000000000000000" pitchFamily="2" charset="2"/>
              <a:buChar char="ü"/>
            </a:pPr>
            <a:r>
              <a:rPr lang="en-US" sz="1400" dirty="0" err="1">
                <a:solidFill>
                  <a:srgbClr val="313131"/>
                </a:solidFill>
                <a:latin typeface="+mj-lt"/>
              </a:rPr>
              <a:t>Αρχιτεκτονική</a:t>
            </a:r>
            <a:r>
              <a:rPr lang="en-US" sz="1400" dirty="0">
                <a:solidFill>
                  <a:srgbClr val="313131"/>
                </a:solidFill>
                <a:latin typeface="+mj-lt"/>
              </a:rPr>
              <a:t> διαμόρφωση και επέκταση των φυσικών εγκαταστάσεων του </a:t>
            </a:r>
            <a:r>
              <a:rPr lang="el-GR" sz="1400" dirty="0">
                <a:solidFill>
                  <a:srgbClr val="313131"/>
                </a:solidFill>
                <a:latin typeface="+mj-lt"/>
              </a:rPr>
              <a:t>Κ</a:t>
            </a:r>
            <a:r>
              <a:rPr lang="en-US" sz="1400" dirty="0">
                <a:solidFill>
                  <a:srgbClr val="313131"/>
                </a:solidFill>
                <a:latin typeface="+mj-lt"/>
              </a:rPr>
              <a:t>ήπ</a:t>
            </a:r>
            <a:r>
              <a:rPr lang="en-US" sz="1400" dirty="0" err="1">
                <a:solidFill>
                  <a:srgbClr val="313131"/>
                </a:solidFill>
                <a:latin typeface="+mj-lt"/>
              </a:rPr>
              <a:t>ου</a:t>
            </a:r>
            <a:r>
              <a:rPr lang="el-GR" sz="1400" dirty="0">
                <a:solidFill>
                  <a:srgbClr val="313131"/>
                </a:solidFill>
                <a:latin typeface="+mj-lt"/>
              </a:rPr>
              <a:t>.</a:t>
            </a:r>
            <a:r>
              <a:rPr lang="en-US" sz="1400" dirty="0">
                <a:solidFill>
                  <a:srgbClr val="313131"/>
                </a:solidFill>
                <a:latin typeface="+mj-lt"/>
              </a:rPr>
              <a:t> </a:t>
            </a:r>
            <a:endParaRPr lang="el-GR" sz="1400" dirty="0">
              <a:solidFill>
                <a:srgbClr val="313131"/>
              </a:solidFill>
              <a:latin typeface="+mj-lt"/>
            </a:endParaRPr>
          </a:p>
          <a:p>
            <a:pPr marL="285750" indent="-285750" algn="just">
              <a:buFont typeface="Wingdings" panose="05000000000000000000" pitchFamily="2" charset="2"/>
              <a:buChar char="ü"/>
            </a:pPr>
            <a:r>
              <a:rPr lang="en-US" sz="1400" dirty="0" err="1">
                <a:solidFill>
                  <a:srgbClr val="313131"/>
                </a:solidFill>
                <a:latin typeface="+mj-lt"/>
              </a:rPr>
              <a:t>Συνεργ</a:t>
            </a:r>
            <a:r>
              <a:rPr lang="en-US" sz="1400" dirty="0">
                <a:solidFill>
                  <a:srgbClr val="313131"/>
                </a:solidFill>
                <a:latin typeface="+mj-lt"/>
              </a:rPr>
              <a:t>ασίες με φορείς και πανεπιστήμια του εξωτερικού</a:t>
            </a:r>
            <a:r>
              <a:rPr lang="el-GR" sz="1400" dirty="0">
                <a:solidFill>
                  <a:srgbClr val="313131"/>
                </a:solidFill>
                <a:latin typeface="+mj-lt"/>
              </a:rPr>
              <a:t>,</a:t>
            </a:r>
            <a:r>
              <a:rPr lang="en-US" sz="1400" dirty="0">
                <a:solidFill>
                  <a:srgbClr val="313131"/>
                </a:solidFill>
                <a:latin typeface="+mj-lt"/>
              </a:rPr>
              <a:t> </a:t>
            </a:r>
            <a:r>
              <a:rPr lang="el-GR" sz="1400" dirty="0">
                <a:solidFill>
                  <a:srgbClr val="313131"/>
                </a:solidFill>
                <a:latin typeface="+mj-lt"/>
              </a:rPr>
              <a:t>σε</a:t>
            </a:r>
            <a:r>
              <a:rPr lang="en-US" sz="1400" dirty="0">
                <a:solidFill>
                  <a:srgbClr val="313131"/>
                </a:solidFill>
                <a:latin typeface="+mj-lt"/>
              </a:rPr>
              <a:t> θέματα έρευνας για την αντιμετώπιση της κλιματικής αλλαγής και ανάπτυξης προϊόντων με χρήση των ιδιοτήτων των βοτάνων του κήπου</a:t>
            </a:r>
            <a:r>
              <a:rPr lang="el-GR" sz="1400" dirty="0">
                <a:solidFill>
                  <a:srgbClr val="313131"/>
                </a:solidFill>
                <a:latin typeface="+mj-lt"/>
              </a:rPr>
              <a:t>.</a:t>
            </a:r>
          </a:p>
          <a:p>
            <a:pPr marL="285750" indent="-285750" algn="just">
              <a:buFont typeface="Wingdings" panose="05000000000000000000" pitchFamily="2" charset="2"/>
              <a:buChar char="ü"/>
            </a:pPr>
            <a:r>
              <a:rPr lang="en-US" sz="1400" dirty="0" err="1">
                <a:solidFill>
                  <a:srgbClr val="313131"/>
                </a:solidFill>
                <a:latin typeface="+mj-lt"/>
              </a:rPr>
              <a:t>Οργάνωση</a:t>
            </a:r>
            <a:r>
              <a:rPr lang="en-US" sz="1400" dirty="0">
                <a:solidFill>
                  <a:srgbClr val="313131"/>
                </a:solidFill>
                <a:latin typeface="+mj-lt"/>
              </a:rPr>
              <a:t> ενημερωτικών ημερίδων και εντατικοποίηση του εκπαιδευτικού έργου</a:t>
            </a:r>
            <a:r>
              <a:rPr lang="el-GR" sz="1400" dirty="0">
                <a:solidFill>
                  <a:srgbClr val="313131"/>
                </a:solidFill>
                <a:latin typeface="+mj-lt"/>
              </a:rPr>
              <a:t>.</a:t>
            </a:r>
          </a:p>
          <a:p>
            <a:pPr marL="285750" indent="-285750" algn="just">
              <a:buFont typeface="Wingdings" panose="05000000000000000000" pitchFamily="2" charset="2"/>
              <a:buChar char="ü"/>
            </a:pPr>
            <a:r>
              <a:rPr lang="en-US" sz="1400" dirty="0">
                <a:solidFill>
                  <a:srgbClr val="313131"/>
                </a:solidFill>
                <a:latin typeface="+mj-lt"/>
              </a:rPr>
              <a:t>Οπ</a:t>
            </a:r>
            <a:r>
              <a:rPr lang="en-US" sz="1400" dirty="0" err="1">
                <a:solidFill>
                  <a:srgbClr val="313131"/>
                </a:solidFill>
                <a:latin typeface="+mj-lt"/>
              </a:rPr>
              <a:t>τικο</a:t>
            </a:r>
            <a:r>
              <a:rPr lang="en-US" sz="1400" dirty="0">
                <a:solidFill>
                  <a:srgbClr val="313131"/>
                </a:solidFill>
                <a:latin typeface="+mj-lt"/>
              </a:rPr>
              <a:t>ποίηση του θεάματος «Μύθος και Βότανα»</a:t>
            </a:r>
            <a:r>
              <a:rPr lang="el-GR" sz="1400" dirty="0">
                <a:solidFill>
                  <a:srgbClr val="313131"/>
                </a:solidFill>
                <a:latin typeface="+mj-lt"/>
              </a:rPr>
              <a:t> που</a:t>
            </a:r>
            <a:r>
              <a:rPr lang="en-US" sz="1400" dirty="0">
                <a:solidFill>
                  <a:srgbClr val="313131"/>
                </a:solidFill>
                <a:latin typeface="+mj-lt"/>
              </a:rPr>
              <a:t> τελεί υπό την αιγίδα της UNESCO. </a:t>
            </a:r>
          </a:p>
        </p:txBody>
      </p:sp>
      <p:sp>
        <p:nvSpPr>
          <p:cNvPr id="4" name="Ribbon: Tilted Down 3">
            <a:extLst>
              <a:ext uri="{FF2B5EF4-FFF2-40B4-BE49-F238E27FC236}">
                <a16:creationId xmlns:a16="http://schemas.microsoft.com/office/drawing/2014/main" id="{1B305BF3-9546-F290-88A1-F601D9A82DA7}"/>
              </a:ext>
            </a:extLst>
          </p:cNvPr>
          <p:cNvSpPr/>
          <p:nvPr/>
        </p:nvSpPr>
        <p:spPr bwMode="gray">
          <a:xfrm>
            <a:off x="7674429" y="772886"/>
            <a:ext cx="3929742" cy="715294"/>
          </a:xfrm>
          <a:prstGeom prst="ribbon">
            <a:avLst/>
          </a:prstGeom>
          <a:solidFill>
            <a:schemeClr val="bg1"/>
          </a:solidFill>
          <a:ln w="1905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r>
              <a:rPr lang="el-GR" sz="2100" dirty="0">
                <a:solidFill>
                  <a:srgbClr val="86BC25"/>
                </a:solidFill>
                <a:latin typeface="Calibri" panose="020F0502020204030204"/>
                <a:ea typeface="+mj-ea"/>
                <a:cs typeface="Calibri Light" panose="020F0302020204030204" pitchFamily="34" charset="0"/>
              </a:rPr>
              <a:t>Υποστήριξε μας</a:t>
            </a:r>
            <a:endParaRPr lang="en-US" sz="2100" dirty="0">
              <a:solidFill>
                <a:srgbClr val="86BC25"/>
              </a:solidFill>
              <a:latin typeface="Calibri" panose="020F0502020204030204"/>
              <a:ea typeface="+mj-ea"/>
              <a:cs typeface="Calibri Light" panose="020F0302020204030204" pitchFamily="34" charset="0"/>
            </a:endParaRPr>
          </a:p>
        </p:txBody>
      </p:sp>
    </p:spTree>
    <p:extLst>
      <p:ext uri="{BB962C8B-B14F-4D97-AF65-F5344CB8AC3E}">
        <p14:creationId xmlns:p14="http://schemas.microsoft.com/office/powerpoint/2010/main" val="217410532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93879C08-881E-FAD4-FC2C-72579FA1126B}"/>
              </a:ext>
            </a:extLst>
          </p:cNvPr>
          <p:cNvSpPr txBox="1">
            <a:spLocks/>
          </p:cNvSpPr>
          <p:nvPr/>
        </p:nvSpPr>
        <p:spPr bwMode="gray">
          <a:xfrm>
            <a:off x="457200" y="345664"/>
            <a:ext cx="11281285" cy="340136"/>
          </a:xfrm>
          <a:prstGeom prst="rect">
            <a:avLst/>
          </a:prstGeom>
        </p:spPr>
        <p:txBody>
          <a:bodyPr vert="horz" lIns="0" tIns="0" rIns="0" bIns="0" rtlCol="0" anchor="t" anchorCtr="0">
            <a:noAutofit/>
          </a:bodyPr>
          <a:lstStyle>
            <a:lvl1pPr algn="l" defTabSz="685800"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pPr>
              <a:defRPr/>
            </a:pPr>
            <a:r>
              <a:rPr lang="el-GR" dirty="0">
                <a:solidFill>
                  <a:srgbClr val="86BC25"/>
                </a:solidFill>
                <a:latin typeface="Calibri" panose="020F0502020204030204"/>
              </a:rPr>
              <a:t>Σχετικά με τον Απολογισμό</a:t>
            </a:r>
            <a:r>
              <a:rPr lang="el-GR" dirty="0">
                <a:solidFill>
                  <a:sysClr val="windowText" lastClr="000000"/>
                </a:solidFill>
                <a:latin typeface="Calibri" panose="020F0502020204030204"/>
              </a:rPr>
              <a:t>| 2023 </a:t>
            </a:r>
            <a:endParaRPr lang="en-US" dirty="0">
              <a:solidFill>
                <a:sysClr val="windowText" lastClr="000000"/>
              </a:solidFill>
              <a:latin typeface="Calibri" panose="020F0502020204030204"/>
            </a:endParaRPr>
          </a:p>
          <a:p>
            <a:pPr defTabSz="914400">
              <a:spcBef>
                <a:spcPts val="0"/>
              </a:spcBef>
              <a:defRPr/>
            </a:pPr>
            <a:r>
              <a:rPr lang="el-GR" sz="1600" dirty="0">
                <a:solidFill>
                  <a:prstClr val="white">
                    <a:lumMod val="50000"/>
                  </a:prstClr>
                </a:solidFill>
                <a:latin typeface="Calibri" panose="020F0502020204030204"/>
              </a:rPr>
              <a:t>Δράσεων Εταιρικής Υπευθυνότητας</a:t>
            </a:r>
            <a:endParaRPr lang="en-US" sz="1600" dirty="0">
              <a:solidFill>
                <a:prstClr val="white">
                  <a:lumMod val="50000"/>
                </a:prstClr>
              </a:solidFill>
              <a:latin typeface="Calibri" panose="020F0502020204030204"/>
            </a:endParaRPr>
          </a:p>
          <a:p>
            <a:pPr>
              <a:defRPr/>
            </a:pPr>
            <a:endParaRPr lang="en-US" dirty="0">
              <a:solidFill>
                <a:sysClr val="windowText" lastClr="000000"/>
              </a:solidFill>
              <a:latin typeface="Calibri" panose="020F0502020204030204"/>
            </a:endParaRPr>
          </a:p>
        </p:txBody>
      </p:sp>
      <p:pic>
        <p:nvPicPr>
          <p:cNvPr id="4" name="Picture 3">
            <a:extLst>
              <a:ext uri="{FF2B5EF4-FFF2-40B4-BE49-F238E27FC236}">
                <a16:creationId xmlns:a16="http://schemas.microsoft.com/office/drawing/2014/main" id="{A11FC3CA-21CD-F54E-C519-F7EA7C7DE6FB}"/>
              </a:ext>
            </a:extLst>
          </p:cNvPr>
          <p:cNvPicPr>
            <a:picLocks noChangeAspect="1"/>
          </p:cNvPicPr>
          <p:nvPr/>
        </p:nvPicPr>
        <p:blipFill>
          <a:blip r:embed="rId2"/>
          <a:srcRect/>
          <a:stretch/>
        </p:blipFill>
        <p:spPr>
          <a:xfrm>
            <a:off x="7032708" y="6327"/>
            <a:ext cx="5153025" cy="6845346"/>
          </a:xfrm>
          <a:prstGeom prst="rect">
            <a:avLst/>
          </a:prstGeom>
        </p:spPr>
      </p:pic>
      <p:sp>
        <p:nvSpPr>
          <p:cNvPr id="6" name="TextBox 5">
            <a:extLst>
              <a:ext uri="{FF2B5EF4-FFF2-40B4-BE49-F238E27FC236}">
                <a16:creationId xmlns:a16="http://schemas.microsoft.com/office/drawing/2014/main" id="{2FE86DFA-4161-2B83-279D-AAF7680C8C24}"/>
              </a:ext>
            </a:extLst>
          </p:cNvPr>
          <p:cNvSpPr txBox="1"/>
          <p:nvPr/>
        </p:nvSpPr>
        <p:spPr>
          <a:xfrm>
            <a:off x="457200" y="1183864"/>
            <a:ext cx="6340642" cy="3847207"/>
          </a:xfrm>
          <a:prstGeom prst="rect">
            <a:avLst/>
          </a:prstGeom>
          <a:noFill/>
        </p:spPr>
        <p:txBody>
          <a:bodyPr wrap="square" lIns="0" tIns="0" rIns="0" bIns="0" rtlCol="0">
            <a:spAutoFit/>
          </a:bodyPr>
          <a:lstStyle/>
          <a:p>
            <a:pPr algn="just">
              <a:spcBef>
                <a:spcPts val="600"/>
              </a:spcBef>
              <a:buSzPct val="100000"/>
            </a:pPr>
            <a:r>
              <a:rPr lang="el-GR" sz="1400" dirty="0">
                <a:solidFill>
                  <a:srgbClr val="313131"/>
                </a:solidFill>
                <a:latin typeface="+mj-lt"/>
              </a:rPr>
              <a:t>Για την σύνταξη του </a:t>
            </a:r>
            <a:r>
              <a:rPr lang="el-GR" sz="1400" b="1" dirty="0">
                <a:solidFill>
                  <a:srgbClr val="86BC25"/>
                </a:solidFill>
                <a:latin typeface="+mj-lt"/>
              </a:rPr>
              <a:t>Απολογισμού Δράσεων Εταιρικής Υπευθυνότητας 2023</a:t>
            </a:r>
            <a:r>
              <a:rPr lang="el-GR" sz="1400" dirty="0">
                <a:solidFill>
                  <a:srgbClr val="313131"/>
                </a:solidFill>
                <a:latin typeface="+mj-lt"/>
              </a:rPr>
              <a:t> του Βοτανικού Κήπου Δελφών «Απόλλων» συνεργάστηκαν όλα τα αρμόδια στελέχη του Κήπου με την ομάδα Βιώσιμης Ανάπτυξης και Διασφάλισης της </a:t>
            </a:r>
            <a:r>
              <a:rPr lang="en-US" sz="1400" dirty="0">
                <a:solidFill>
                  <a:srgbClr val="313131"/>
                </a:solidFill>
                <a:latin typeface="+mj-lt"/>
              </a:rPr>
              <a:t>Deloitte </a:t>
            </a:r>
            <a:r>
              <a:rPr lang="el-GR" sz="1400" dirty="0">
                <a:solidFill>
                  <a:srgbClr val="313131"/>
                </a:solidFill>
                <a:latin typeface="+mj-lt"/>
              </a:rPr>
              <a:t>Ελλάδος για την περίοδο αναφοράς του Απολογισμού </a:t>
            </a:r>
            <a:r>
              <a:rPr lang="el-GR" sz="1400" b="1" dirty="0">
                <a:solidFill>
                  <a:srgbClr val="313131"/>
                </a:solidFill>
                <a:latin typeface="+mj-lt"/>
              </a:rPr>
              <a:t>01.01.2023 – 31.12.2023</a:t>
            </a:r>
            <a:r>
              <a:rPr lang="el-GR" sz="1400" dirty="0">
                <a:solidFill>
                  <a:srgbClr val="313131"/>
                </a:solidFill>
                <a:latin typeface="+mj-lt"/>
              </a:rPr>
              <a:t>.</a:t>
            </a:r>
          </a:p>
          <a:p>
            <a:pPr algn="just">
              <a:spcBef>
                <a:spcPts val="600"/>
              </a:spcBef>
              <a:buSzPct val="100000"/>
            </a:pPr>
            <a:endParaRPr lang="el-GR" sz="1400" dirty="0">
              <a:solidFill>
                <a:srgbClr val="313131"/>
              </a:solidFill>
              <a:latin typeface="+mj-lt"/>
            </a:endParaRPr>
          </a:p>
          <a:p>
            <a:pPr algn="just">
              <a:spcBef>
                <a:spcPts val="600"/>
              </a:spcBef>
              <a:buSzPct val="100000"/>
            </a:pPr>
            <a:r>
              <a:rPr lang="el-GR" dirty="0">
                <a:solidFill>
                  <a:srgbClr val="86BC25"/>
                </a:solidFill>
                <a:latin typeface="+mj-lt"/>
              </a:rPr>
              <a:t>Ομάδα έργου</a:t>
            </a:r>
          </a:p>
          <a:p>
            <a:pPr algn="just">
              <a:spcBef>
                <a:spcPts val="600"/>
              </a:spcBef>
              <a:buSzPct val="100000"/>
            </a:pPr>
            <a:r>
              <a:rPr lang="el-GR" sz="1400" b="1" dirty="0">
                <a:solidFill>
                  <a:srgbClr val="313131"/>
                </a:solidFill>
                <a:latin typeface="+mj-lt"/>
              </a:rPr>
              <a:t>Ιωάννης Καλτσής</a:t>
            </a:r>
            <a:r>
              <a:rPr lang="el-GR" sz="1400" dirty="0">
                <a:solidFill>
                  <a:srgbClr val="313131"/>
                </a:solidFill>
                <a:latin typeface="+mj-lt"/>
              </a:rPr>
              <a:t>,</a:t>
            </a:r>
            <a:r>
              <a:rPr lang="el-GR" sz="1400" b="1" dirty="0">
                <a:solidFill>
                  <a:srgbClr val="313131"/>
                </a:solidFill>
                <a:latin typeface="+mj-lt"/>
              </a:rPr>
              <a:t> </a:t>
            </a:r>
            <a:r>
              <a:rPr lang="el-GR" sz="1400" dirty="0">
                <a:solidFill>
                  <a:srgbClr val="313131"/>
                </a:solidFill>
                <a:latin typeface="+mj-lt"/>
              </a:rPr>
              <a:t>Γενικός Διευθυντής</a:t>
            </a:r>
          </a:p>
          <a:p>
            <a:pPr algn="just">
              <a:spcBef>
                <a:spcPts val="600"/>
              </a:spcBef>
              <a:buSzPct val="100000"/>
            </a:pPr>
            <a:r>
              <a:rPr lang="en-US" sz="1400" dirty="0">
                <a:solidFill>
                  <a:srgbClr val="313131"/>
                </a:solidFill>
                <a:highlight>
                  <a:srgbClr val="E7E6E6"/>
                </a:highlight>
                <a:latin typeface="+mj-lt"/>
              </a:rPr>
              <a:t>e-mail: [ </a:t>
            </a:r>
            <a:r>
              <a:rPr lang="el-GR" sz="1400" dirty="0">
                <a:solidFill>
                  <a:srgbClr val="313131"/>
                </a:solidFill>
                <a:highlight>
                  <a:srgbClr val="E7E6E6"/>
                </a:highlight>
                <a:latin typeface="+mj-lt"/>
              </a:rPr>
              <a:t>συμπληρώστε ]</a:t>
            </a:r>
          </a:p>
          <a:p>
            <a:pPr algn="just">
              <a:spcBef>
                <a:spcPts val="600"/>
              </a:spcBef>
              <a:buSzPct val="100000"/>
            </a:pPr>
            <a:r>
              <a:rPr lang="el-GR" sz="1400" dirty="0">
                <a:highlight>
                  <a:srgbClr val="E7E6E6"/>
                </a:highlight>
                <a:latin typeface="+mj-lt"/>
              </a:rPr>
              <a:t>Τ: [ συμπληρώστε τηλέφωνο επικοινωνίας ] </a:t>
            </a:r>
          </a:p>
          <a:p>
            <a:pPr algn="just">
              <a:spcBef>
                <a:spcPts val="600"/>
              </a:spcBef>
              <a:buSzPct val="100000"/>
            </a:pPr>
            <a:endParaRPr lang="el-GR" sz="1400" b="1" dirty="0">
              <a:solidFill>
                <a:srgbClr val="313131"/>
              </a:solidFill>
              <a:latin typeface="+mj-lt"/>
            </a:endParaRPr>
          </a:p>
          <a:p>
            <a:pPr algn="just">
              <a:spcBef>
                <a:spcPts val="600"/>
              </a:spcBef>
              <a:buSzPct val="100000"/>
            </a:pPr>
            <a:r>
              <a:rPr lang="el-GR" sz="1400" b="1" dirty="0">
                <a:solidFill>
                  <a:srgbClr val="313131"/>
                </a:solidFill>
                <a:latin typeface="+mj-lt"/>
              </a:rPr>
              <a:t>Μάριος Ευθυμίου</a:t>
            </a:r>
            <a:r>
              <a:rPr lang="el-GR" sz="1400" dirty="0">
                <a:solidFill>
                  <a:srgbClr val="313131"/>
                </a:solidFill>
                <a:latin typeface="+mj-lt"/>
              </a:rPr>
              <a:t>, </a:t>
            </a:r>
            <a:r>
              <a:rPr lang="el-GR" sz="1400" dirty="0">
                <a:solidFill>
                  <a:srgbClr val="313131"/>
                </a:solidFill>
                <a:highlight>
                  <a:srgbClr val="E7E6E6"/>
                </a:highlight>
                <a:latin typeface="+mj-lt"/>
              </a:rPr>
              <a:t>[ συμπληρώστε τίτλο θέσης ]</a:t>
            </a:r>
          </a:p>
          <a:p>
            <a:pPr algn="just">
              <a:spcBef>
                <a:spcPts val="600"/>
              </a:spcBef>
              <a:buSzPct val="100000"/>
            </a:pPr>
            <a:r>
              <a:rPr lang="en-US" sz="1400" dirty="0">
                <a:solidFill>
                  <a:srgbClr val="313131"/>
                </a:solidFill>
                <a:highlight>
                  <a:srgbClr val="E7E6E6"/>
                </a:highlight>
                <a:latin typeface="+mj-lt"/>
              </a:rPr>
              <a:t>e-mail: [ </a:t>
            </a:r>
            <a:r>
              <a:rPr lang="el-GR" sz="1400" dirty="0">
                <a:solidFill>
                  <a:srgbClr val="313131"/>
                </a:solidFill>
                <a:highlight>
                  <a:srgbClr val="E7E6E6"/>
                </a:highlight>
                <a:latin typeface="+mj-lt"/>
              </a:rPr>
              <a:t>συμπληρώστε ]</a:t>
            </a:r>
          </a:p>
          <a:p>
            <a:pPr algn="just">
              <a:spcBef>
                <a:spcPts val="600"/>
              </a:spcBef>
              <a:buSzPct val="100000"/>
            </a:pPr>
            <a:r>
              <a:rPr lang="el-GR" sz="1400" dirty="0">
                <a:highlight>
                  <a:srgbClr val="E7E6E6"/>
                </a:highlight>
                <a:latin typeface="+mj-lt"/>
              </a:rPr>
              <a:t>Τ: [ συμπληρώστε τηλέφωνο επικοινωνίας ] </a:t>
            </a:r>
          </a:p>
          <a:p>
            <a:pPr algn="just">
              <a:spcBef>
                <a:spcPts val="600"/>
              </a:spcBef>
              <a:buSzPct val="100000"/>
            </a:pPr>
            <a:endParaRPr lang="en-US" sz="1400" dirty="0">
              <a:solidFill>
                <a:srgbClr val="313131"/>
              </a:solidFill>
              <a:latin typeface="+mj-lt"/>
            </a:endParaRPr>
          </a:p>
        </p:txBody>
      </p:sp>
    </p:spTree>
    <p:extLst>
      <p:ext uri="{BB962C8B-B14F-4D97-AF65-F5344CB8AC3E}">
        <p14:creationId xmlns:p14="http://schemas.microsoft.com/office/powerpoint/2010/main" val="295776450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DDA9EEA-AC76-A4E3-B1EE-178EF393E81B}"/>
              </a:ext>
            </a:extLst>
          </p:cNvPr>
          <p:cNvGrpSpPr>
            <a:grpSpLocks noChangeAspect="1"/>
          </p:cNvGrpSpPr>
          <p:nvPr/>
        </p:nvGrpSpPr>
        <p:grpSpPr>
          <a:xfrm>
            <a:off x="469900" y="457761"/>
            <a:ext cx="1998000" cy="374400"/>
            <a:chOff x="398463" y="404813"/>
            <a:chExt cx="1627187" cy="307976"/>
          </a:xfrm>
          <a:solidFill>
            <a:srgbClr val="000000"/>
          </a:solidFill>
        </p:grpSpPr>
        <p:sp>
          <p:nvSpPr>
            <p:cNvPr id="3" name="Oval 5">
              <a:extLst>
                <a:ext uri="{FF2B5EF4-FFF2-40B4-BE49-F238E27FC236}">
                  <a16:creationId xmlns:a16="http://schemas.microsoft.com/office/drawing/2014/main" id="{166126C5-9ADC-0739-828F-0F785FD4D85D}"/>
                </a:ext>
              </a:extLst>
            </p:cNvPr>
            <p:cNvSpPr>
              <a:spLocks noChangeArrowheads="1"/>
            </p:cNvSpPr>
            <p:nvPr userDrawn="1"/>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0" cap="none" spc="0" normalizeH="0" baseline="0" noProof="0">
                <a:ln>
                  <a:noFill/>
                </a:ln>
                <a:solidFill>
                  <a:srgbClr val="FFFFFF"/>
                </a:solidFill>
                <a:effectLst/>
                <a:uLnTx/>
                <a:uFillTx/>
                <a:latin typeface="Verdana"/>
                <a:ea typeface="+mn-ea"/>
                <a:cs typeface="+mn-cs"/>
              </a:endParaRPr>
            </a:p>
          </p:txBody>
        </p:sp>
        <p:sp>
          <p:nvSpPr>
            <p:cNvPr id="4" name="Freeform 6">
              <a:extLst>
                <a:ext uri="{FF2B5EF4-FFF2-40B4-BE49-F238E27FC236}">
                  <a16:creationId xmlns:a16="http://schemas.microsoft.com/office/drawing/2014/main" id="{0244BAA6-E95A-32C3-BD86-A46AD73608A6}"/>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0" cap="none" spc="0" normalizeH="0" baseline="0" noProof="0">
                <a:ln>
                  <a:noFill/>
                </a:ln>
                <a:solidFill>
                  <a:srgbClr val="FFFFFF"/>
                </a:solidFill>
                <a:effectLst/>
                <a:uLnTx/>
                <a:uFillTx/>
                <a:latin typeface="Verdana"/>
                <a:ea typeface="+mn-ea"/>
                <a:cs typeface="+mn-cs"/>
              </a:endParaRPr>
            </a:p>
          </p:txBody>
        </p:sp>
        <p:sp>
          <p:nvSpPr>
            <p:cNvPr id="5" name="Rectangle 7">
              <a:extLst>
                <a:ext uri="{FF2B5EF4-FFF2-40B4-BE49-F238E27FC236}">
                  <a16:creationId xmlns:a16="http://schemas.microsoft.com/office/drawing/2014/main" id="{2929D77B-0ECB-F1D2-F826-8AF660BC9409}"/>
                </a:ext>
              </a:extLst>
            </p:cNvPr>
            <p:cNvSpPr>
              <a:spLocks noChangeArrowheads="1"/>
            </p:cNvSpPr>
            <p:nvPr userDrawn="1"/>
          </p:nvSpPr>
          <p:spPr bwMode="auto">
            <a:xfrm>
              <a:off x="906463" y="404813"/>
              <a:ext cx="74612" cy="303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0" cap="none" spc="0" normalizeH="0" baseline="0" noProof="0">
                <a:ln>
                  <a:noFill/>
                </a:ln>
                <a:solidFill>
                  <a:srgbClr val="FFFFFF"/>
                </a:solidFill>
                <a:effectLst/>
                <a:uLnTx/>
                <a:uFillTx/>
                <a:latin typeface="Verdana"/>
                <a:ea typeface="+mn-ea"/>
                <a:cs typeface="+mn-cs"/>
              </a:endParaRPr>
            </a:p>
          </p:txBody>
        </p:sp>
        <p:sp>
          <p:nvSpPr>
            <p:cNvPr id="6" name="Freeform 8">
              <a:extLst>
                <a:ext uri="{FF2B5EF4-FFF2-40B4-BE49-F238E27FC236}">
                  <a16:creationId xmlns:a16="http://schemas.microsoft.com/office/drawing/2014/main" id="{6FA89046-8CB3-B874-8E8A-C3868764DC37}"/>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0" cap="none" spc="0" normalizeH="0" baseline="0" noProof="0">
                <a:ln>
                  <a:noFill/>
                </a:ln>
                <a:solidFill>
                  <a:srgbClr val="FFFFFF"/>
                </a:solidFill>
                <a:effectLst/>
                <a:uLnTx/>
                <a:uFillTx/>
                <a:latin typeface="Verdana"/>
                <a:ea typeface="+mn-ea"/>
                <a:cs typeface="+mn-cs"/>
              </a:endParaRPr>
            </a:p>
          </p:txBody>
        </p:sp>
        <p:sp>
          <p:nvSpPr>
            <p:cNvPr id="7" name="Rectangle 9">
              <a:extLst>
                <a:ext uri="{FF2B5EF4-FFF2-40B4-BE49-F238E27FC236}">
                  <a16:creationId xmlns:a16="http://schemas.microsoft.com/office/drawing/2014/main" id="{F2EBD21E-52F5-4B69-C75A-58C190CBE2E7}"/>
                </a:ext>
              </a:extLst>
            </p:cNvPr>
            <p:cNvSpPr>
              <a:spLocks noChangeArrowheads="1"/>
            </p:cNvSpPr>
            <p:nvPr userDrawn="1"/>
          </p:nvSpPr>
          <p:spPr bwMode="auto">
            <a:xfrm>
              <a:off x="1257300" y="482601"/>
              <a:ext cx="74612" cy="225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0" cap="none" spc="0" normalizeH="0" baseline="0" noProof="0">
                <a:ln>
                  <a:noFill/>
                </a:ln>
                <a:solidFill>
                  <a:srgbClr val="FFFFFF"/>
                </a:solidFill>
                <a:effectLst/>
                <a:uLnTx/>
                <a:uFillTx/>
                <a:latin typeface="Verdana"/>
                <a:ea typeface="+mn-ea"/>
                <a:cs typeface="+mn-cs"/>
              </a:endParaRPr>
            </a:p>
          </p:txBody>
        </p:sp>
        <p:sp>
          <p:nvSpPr>
            <p:cNvPr id="8" name="Rectangle 10">
              <a:extLst>
                <a:ext uri="{FF2B5EF4-FFF2-40B4-BE49-F238E27FC236}">
                  <a16:creationId xmlns:a16="http://schemas.microsoft.com/office/drawing/2014/main" id="{7624241D-6C54-F54E-4DBA-52DC4F584875}"/>
                </a:ext>
              </a:extLst>
            </p:cNvPr>
            <p:cNvSpPr>
              <a:spLocks noChangeArrowheads="1"/>
            </p:cNvSpPr>
            <p:nvPr userDrawn="1"/>
          </p:nvSpPr>
          <p:spPr bwMode="auto">
            <a:xfrm>
              <a:off x="1257300" y="404813"/>
              <a:ext cx="74612"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0" cap="none" spc="0" normalizeH="0" baseline="0" noProof="0">
                <a:ln>
                  <a:noFill/>
                </a:ln>
                <a:solidFill>
                  <a:srgbClr val="FFFFFF"/>
                </a:solidFill>
                <a:effectLst/>
                <a:uLnTx/>
                <a:uFillTx/>
                <a:latin typeface="Verdana"/>
                <a:ea typeface="+mn-ea"/>
                <a:cs typeface="+mn-cs"/>
              </a:endParaRPr>
            </a:p>
          </p:txBody>
        </p:sp>
        <p:sp>
          <p:nvSpPr>
            <p:cNvPr id="9" name="Freeform 11">
              <a:extLst>
                <a:ext uri="{FF2B5EF4-FFF2-40B4-BE49-F238E27FC236}">
                  <a16:creationId xmlns:a16="http://schemas.microsoft.com/office/drawing/2014/main" id="{205E8C17-1F63-548A-658A-325D5ADE0C8F}"/>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0" cap="none" spc="0" normalizeH="0" baseline="0" noProof="0">
                <a:ln>
                  <a:noFill/>
                </a:ln>
                <a:solidFill>
                  <a:srgbClr val="FFFFFF"/>
                </a:solidFill>
                <a:effectLst/>
                <a:uLnTx/>
                <a:uFillTx/>
                <a:latin typeface="Verdana"/>
                <a:ea typeface="+mn-ea"/>
                <a:cs typeface="+mn-cs"/>
              </a:endParaRPr>
            </a:p>
          </p:txBody>
        </p:sp>
        <p:sp>
          <p:nvSpPr>
            <p:cNvPr id="10" name="Freeform 12">
              <a:extLst>
                <a:ext uri="{FF2B5EF4-FFF2-40B4-BE49-F238E27FC236}">
                  <a16:creationId xmlns:a16="http://schemas.microsoft.com/office/drawing/2014/main" id="{9412C706-012E-C017-9C83-E21D6BA6A74F}"/>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0" cap="none" spc="0" normalizeH="0" baseline="0" noProof="0">
                <a:ln>
                  <a:noFill/>
                </a:ln>
                <a:solidFill>
                  <a:srgbClr val="FFFFFF"/>
                </a:solidFill>
                <a:effectLst/>
                <a:uLnTx/>
                <a:uFillTx/>
                <a:latin typeface="Verdana"/>
                <a:ea typeface="+mn-ea"/>
                <a:cs typeface="+mn-cs"/>
              </a:endParaRPr>
            </a:p>
          </p:txBody>
        </p:sp>
        <p:sp>
          <p:nvSpPr>
            <p:cNvPr id="11" name="Freeform 13">
              <a:extLst>
                <a:ext uri="{FF2B5EF4-FFF2-40B4-BE49-F238E27FC236}">
                  <a16:creationId xmlns:a16="http://schemas.microsoft.com/office/drawing/2014/main" id="{0A8AB646-33E7-4E43-9594-0097DCE77002}"/>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0" cap="none" spc="0" normalizeH="0" baseline="0" noProof="0">
                <a:ln>
                  <a:noFill/>
                </a:ln>
                <a:solidFill>
                  <a:srgbClr val="FFFFFF"/>
                </a:solidFill>
                <a:effectLst/>
                <a:uLnTx/>
                <a:uFillTx/>
                <a:latin typeface="Verdana"/>
                <a:ea typeface="+mn-ea"/>
                <a:cs typeface="+mn-cs"/>
              </a:endParaRPr>
            </a:p>
          </p:txBody>
        </p:sp>
        <p:sp>
          <p:nvSpPr>
            <p:cNvPr id="12" name="Freeform 14">
              <a:extLst>
                <a:ext uri="{FF2B5EF4-FFF2-40B4-BE49-F238E27FC236}">
                  <a16:creationId xmlns:a16="http://schemas.microsoft.com/office/drawing/2014/main" id="{36DB0B41-0CF9-6EE7-524A-EACD9E94BF60}"/>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0" cap="none" spc="0" normalizeH="0" baseline="0" noProof="0">
                <a:ln>
                  <a:noFill/>
                </a:ln>
                <a:solidFill>
                  <a:srgbClr val="FFFFFF"/>
                </a:solidFill>
                <a:effectLst/>
                <a:uLnTx/>
                <a:uFillTx/>
                <a:latin typeface="Verdana"/>
                <a:ea typeface="+mn-ea"/>
                <a:cs typeface="+mn-cs"/>
              </a:endParaRPr>
            </a:p>
          </p:txBody>
        </p:sp>
      </p:grpSp>
      <p:sp>
        <p:nvSpPr>
          <p:cNvPr id="13" name="Rectangle 12">
            <a:extLst>
              <a:ext uri="{FF2B5EF4-FFF2-40B4-BE49-F238E27FC236}">
                <a16:creationId xmlns:a16="http://schemas.microsoft.com/office/drawing/2014/main" id="{745C0AD0-F11B-8115-E338-105EE023DF7B}"/>
              </a:ext>
            </a:extLst>
          </p:cNvPr>
          <p:cNvSpPr/>
          <p:nvPr/>
        </p:nvSpPr>
        <p:spPr>
          <a:xfrm>
            <a:off x="469900" y="3610486"/>
            <a:ext cx="7623175" cy="2923877"/>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This document has been prepared by Deloitte Business Solutions </a:t>
            </a:r>
            <a:r>
              <a:rPr kumimoji="0" lang="en-US" sz="800" b="0" i="0" u="none" strike="noStrike" kern="1200" cap="none" spc="0" normalizeH="0" baseline="0" noProof="0" err="1">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Societe</a:t>
            </a:r>
            <a:r>
              <a:rPr kumimoji="0" lang="en-US" sz="800" b="0"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 Anonyme of Business Consultants, Deloitte Certified Public Accountants </a:t>
            </a:r>
            <a:r>
              <a:rPr kumimoji="0" lang="en-US" sz="800" b="0" i="0" u="none" strike="noStrike" kern="1200" cap="none" spc="0" normalizeH="0" baseline="0" noProof="0" err="1">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Societe</a:t>
            </a:r>
            <a:r>
              <a:rPr kumimoji="0" lang="en-US" sz="800" b="0"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 Anonyme, Deloitte Business Process Solutions Single Member </a:t>
            </a:r>
            <a:r>
              <a:rPr kumimoji="0" lang="en-US" sz="800" b="0" i="0" u="none" strike="noStrike" kern="1200" cap="none" spc="0" normalizeH="0" baseline="0" noProof="0" err="1">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Societe</a:t>
            </a:r>
            <a:r>
              <a:rPr kumimoji="0" lang="en-US" sz="800" b="0"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 Anonyme for the Provision of Accounting Services and Deloitte Alexander Competence Center Single Member </a:t>
            </a:r>
            <a:r>
              <a:rPr kumimoji="0" lang="en-US" sz="800" b="0" i="0" u="none" strike="noStrike" kern="1200" cap="none" spc="0" normalizeH="0" baseline="0" noProof="0" err="1">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Societe</a:t>
            </a:r>
            <a:r>
              <a:rPr kumimoji="0" lang="en-US" sz="800" b="0"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 Anonyme of Business Consultants.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Deloitte Business Solutions </a:t>
            </a:r>
            <a:r>
              <a:rPr kumimoji="0" lang="en-US" sz="800" b="0" i="0" u="none" strike="noStrike" kern="1200" cap="none" spc="0" normalizeH="0" baseline="0" noProof="0" err="1">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Societe</a:t>
            </a:r>
            <a:r>
              <a:rPr kumimoji="0" lang="en-US" sz="800" b="0"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 Anonyme of Business Consultants, a Greek company, registered in Greece with registered number 000665201000 and its registered office at </a:t>
            </a:r>
            <a:r>
              <a:rPr kumimoji="0" lang="en-US" sz="800" b="0" i="0" u="none" strike="noStrike" kern="1200" cap="none" spc="0" normalizeH="0" baseline="0" noProof="0" err="1">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Marousi</a:t>
            </a:r>
            <a:r>
              <a:rPr kumimoji="0" lang="en-US" sz="800" b="0"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 Attika, 3a </a:t>
            </a:r>
            <a:r>
              <a:rPr kumimoji="0" lang="en-US" sz="800" b="0" i="0" u="none" strike="noStrike" kern="1200" cap="none" spc="0" normalizeH="0" baseline="0" noProof="0" err="1">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Fragkokklisias</a:t>
            </a:r>
            <a:r>
              <a:rPr kumimoji="0" lang="en-US" sz="800" b="0"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 &amp; </a:t>
            </a:r>
            <a:r>
              <a:rPr kumimoji="0" lang="en-US" sz="800" b="0" i="0" u="none" strike="noStrike" kern="1200" cap="none" spc="0" normalizeH="0" baseline="0" noProof="0" err="1">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Granikou</a:t>
            </a:r>
            <a:r>
              <a:rPr kumimoji="0" lang="en-US" sz="800" b="0"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 str., 151 25, Deloitte Certified Public Accountants </a:t>
            </a:r>
            <a:r>
              <a:rPr kumimoji="0" lang="en-US" sz="800" b="0" i="0" u="none" strike="noStrike" kern="1200" cap="none" spc="0" normalizeH="0" baseline="0" noProof="0" err="1">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Societe</a:t>
            </a:r>
            <a:r>
              <a:rPr kumimoji="0" lang="en-US" sz="800" b="0"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 Anonyme, a Greek company, registered in Greece with registered number 0001223601000 and its registered office at </a:t>
            </a:r>
            <a:r>
              <a:rPr kumimoji="0" lang="en-US" sz="800" b="0" i="0" u="none" strike="noStrike" kern="1200" cap="none" spc="0" normalizeH="0" baseline="0" noProof="0" err="1">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Marousi</a:t>
            </a:r>
            <a:r>
              <a:rPr kumimoji="0" lang="en-US" sz="800" b="0"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-Attica, 3a </a:t>
            </a:r>
            <a:r>
              <a:rPr kumimoji="0" lang="en-US" sz="800" b="0" i="0" u="none" strike="noStrike" kern="1200" cap="none" spc="0" normalizeH="0" baseline="0" noProof="0" err="1">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Fragkokklisias</a:t>
            </a:r>
            <a:r>
              <a:rPr kumimoji="0" lang="en-US" sz="800" b="0"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 &amp; </a:t>
            </a:r>
            <a:r>
              <a:rPr kumimoji="0" lang="en-US" sz="800" b="0" i="0" u="none" strike="noStrike" kern="1200" cap="none" spc="0" normalizeH="0" baseline="0" noProof="0" err="1">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Granikou</a:t>
            </a:r>
            <a:r>
              <a:rPr kumimoji="0" lang="en-US" sz="800" b="0"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 str., 151 25, Deloitte Business Process Solutions Single Member </a:t>
            </a:r>
            <a:r>
              <a:rPr kumimoji="0" lang="en-US" sz="800" b="0" i="0" u="none" strike="noStrike" kern="1200" cap="none" spc="0" normalizeH="0" baseline="0" noProof="0" err="1">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Societe</a:t>
            </a:r>
            <a:r>
              <a:rPr kumimoji="0" lang="en-US" sz="800" b="0"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 Anonyme for the Provision of Accounting Services, a Greek company, registered in Greece with registered number 0009622801000 and its registered office at </a:t>
            </a:r>
            <a:r>
              <a:rPr kumimoji="0" lang="en-US" sz="800" b="0" i="0" u="none" strike="noStrike" kern="1200" cap="none" spc="0" normalizeH="0" baseline="0" noProof="0" err="1">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Marousi</a:t>
            </a:r>
            <a:r>
              <a:rPr kumimoji="0" lang="en-US" sz="800" b="0"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 Attica, 3a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err="1">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Fragkokklisias</a:t>
            </a:r>
            <a:r>
              <a:rPr kumimoji="0" lang="en-US" sz="800" b="0"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 &amp; </a:t>
            </a:r>
            <a:r>
              <a:rPr kumimoji="0" lang="en-US" sz="800" b="0" i="0" u="none" strike="noStrike" kern="1200" cap="none" spc="0" normalizeH="0" baseline="0" noProof="0" err="1">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Granikou</a:t>
            </a:r>
            <a:r>
              <a:rPr kumimoji="0" lang="en-US" sz="800" b="0"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 str., 151 25 and Deloitte Alexander Competence Center Single Member </a:t>
            </a:r>
            <a:r>
              <a:rPr kumimoji="0" lang="en-US" sz="800" b="0" i="0" u="none" strike="noStrike" kern="1200" cap="none" spc="0" normalizeH="0" baseline="0" noProof="0" err="1">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Societe</a:t>
            </a:r>
            <a:r>
              <a:rPr kumimoji="0" lang="en-US" sz="800" b="0"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 Anonyme of Business Consultants, a Greek company, registered in Greece with registered number 144724504000 and its registered office at Thessaloniki, Municipality of </a:t>
            </a:r>
            <a:r>
              <a:rPr kumimoji="0" lang="en-US" sz="800" b="0" i="0" u="none" strike="noStrike" kern="1200" cap="none" spc="0" normalizeH="0" baseline="0" noProof="0" err="1">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PylQuest</a:t>
            </a:r>
            <a:r>
              <a:rPr kumimoji="0" lang="en-US" sz="800" b="0"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 - </a:t>
            </a:r>
            <a:r>
              <a:rPr kumimoji="0" lang="en-US" sz="800" b="0" i="0" u="none" strike="noStrike" kern="1200" cap="none" spc="0" normalizeH="0" baseline="0" noProof="0" err="1">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Chortiatis</a:t>
            </a:r>
            <a:r>
              <a:rPr kumimoji="0" lang="en-US" sz="800" b="0"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 of Thessaloniki, </a:t>
            </a:r>
            <a:r>
              <a:rPr kumimoji="0" lang="en-US" sz="800" b="0" i="0" u="none" strike="noStrike" kern="1200" cap="none" spc="0" normalizeH="0" baseline="0" noProof="0" err="1">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Vepe</a:t>
            </a:r>
            <a:r>
              <a:rPr kumimoji="0" lang="en-US" sz="800" b="0"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 Technopolis Thessaloniki (5th and 3rd street), are one of the Deloitte Central Mediterranean </a:t>
            </a:r>
            <a:r>
              <a:rPr kumimoji="0" lang="en-US" sz="800" b="0" i="0" u="none" strike="noStrike" kern="1200" cap="none" spc="0" normalizeH="0" baseline="0" noProof="0" err="1">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S.r.l</a:t>
            </a:r>
            <a:r>
              <a:rPr kumimoji="0" lang="en-US" sz="800" b="0"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 (“DCM”) Countries. DCM, a company limited by guarantee registered in Italy with registered number 09599600963 and its registered office at Via </a:t>
            </a:r>
            <a:r>
              <a:rPr kumimoji="0" lang="en-US" sz="800" b="0" i="0" u="none" strike="noStrike" kern="1200" cap="none" spc="0" normalizeH="0" baseline="0" noProof="0" err="1">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Tortona</a:t>
            </a:r>
            <a:r>
              <a:rPr kumimoji="0" lang="en-US" sz="800" b="0"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 no. 25, 20144, Milan, Italy is one of the Deloitte NSE LLP Geographies. Deloitte NSE LLP is a UK limited liability partnership and member firm of Deloitte </a:t>
            </a:r>
            <a:r>
              <a:rPr kumimoji="0" lang="en-US" sz="800" b="0" i="0" u="none" strike="noStrike" kern="1200" cap="none" spc="0" normalizeH="0" baseline="0" noProof="0" err="1">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Touche</a:t>
            </a:r>
            <a:r>
              <a:rPr kumimoji="0" lang="en-US" sz="800" b="0"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 Tohmatsu Limited, a UK private company limited by guarantee (“DTTL”).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DTTL and each of its member firms are legally separate and independent entities. DTTL, Deloitte NSE LLP and Deloitte Central Mediterranean </a:t>
            </a:r>
            <a:r>
              <a:rPr kumimoji="0" lang="en-US" sz="800" b="0" i="0" u="none" strike="noStrike" kern="1200" cap="none" spc="0" normalizeH="0" baseline="0" noProof="0" err="1">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S.r.l</a:t>
            </a:r>
            <a:r>
              <a:rPr kumimoji="0" lang="en-US" sz="800" b="0"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 do not provide services to clients. Please see www.deloitte.com/about to learn more about our global network of member firms.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This document and its contents are confidential and prepared solely for your use, and may not be reproduced, redistributed or passed on to any other person in whole or in part, unless otherwise expressly agreed with you. No other party is entitled to rely on this document for any purpose whatsoever and we accept no liability to any other party, who is provided with or obtains access or relies to this document.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Calibri" panose="020F0502020204030204" pitchFamily="34" charset="0"/>
              </a:rPr>
              <a:t>© 2024 Deloitte Central Mediterranean. All rights reserved.</a:t>
            </a:r>
          </a:p>
        </p:txBody>
      </p:sp>
      <p:sp>
        <p:nvSpPr>
          <p:cNvPr id="14" name="Rectangle 13">
            <a:extLst>
              <a:ext uri="{FF2B5EF4-FFF2-40B4-BE49-F238E27FC236}">
                <a16:creationId xmlns:a16="http://schemas.microsoft.com/office/drawing/2014/main" id="{9E13A4FF-F878-D8C5-0DB8-03AF4F4C8796}"/>
              </a:ext>
            </a:extLst>
          </p:cNvPr>
          <p:cNvSpPr/>
          <p:nvPr/>
        </p:nvSpPr>
        <p:spPr bwMode="gray">
          <a:xfrm>
            <a:off x="9356651" y="6358270"/>
            <a:ext cx="1031358" cy="425302"/>
          </a:xfrm>
          <a:prstGeom prst="rect">
            <a:avLst/>
          </a:prstGeom>
          <a:solidFill>
            <a:schemeClr val="tx1"/>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Tree>
    <p:extLst>
      <p:ext uri="{BB962C8B-B14F-4D97-AF65-F5344CB8AC3E}">
        <p14:creationId xmlns:p14="http://schemas.microsoft.com/office/powerpoint/2010/main" val="352340079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C5F2DAC7-FBA3-9A07-B045-F1FE642CDA2D}"/>
              </a:ext>
            </a:extLst>
          </p:cNvPr>
          <p:cNvSpPr txBox="1">
            <a:spLocks/>
          </p:cNvSpPr>
          <p:nvPr/>
        </p:nvSpPr>
        <p:spPr bwMode="gray">
          <a:xfrm>
            <a:off x="469900" y="402587"/>
            <a:ext cx="11252200" cy="334102"/>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pPr>
              <a:defRPr/>
            </a:pPr>
            <a:r>
              <a:rPr lang="el-GR" sz="2100">
                <a:solidFill>
                  <a:sysClr val="windowText" lastClr="000000"/>
                </a:solidFill>
                <a:cs typeface="Calibri" panose="020F0502020204030204" pitchFamily="34" charset="0"/>
              </a:rPr>
              <a:t>Πίνακας περιεχομένων</a:t>
            </a:r>
            <a:endParaRPr lang="en-US" sz="2100">
              <a:solidFill>
                <a:sysClr val="windowText" lastClr="000000"/>
              </a:solidFill>
              <a:cs typeface="Calibri" panose="020F0502020204030204" pitchFamily="34" charset="0"/>
            </a:endParaRPr>
          </a:p>
        </p:txBody>
      </p:sp>
      <p:sp>
        <p:nvSpPr>
          <p:cNvPr id="24" name="Text Placeholder 2">
            <a:extLst>
              <a:ext uri="{FF2B5EF4-FFF2-40B4-BE49-F238E27FC236}">
                <a16:creationId xmlns:a16="http://schemas.microsoft.com/office/drawing/2014/main" id="{B4F29F0A-5098-4E80-4728-A0434FA965CD}"/>
              </a:ext>
            </a:extLst>
          </p:cNvPr>
          <p:cNvSpPr txBox="1">
            <a:spLocks/>
          </p:cNvSpPr>
          <p:nvPr/>
        </p:nvSpPr>
        <p:spPr>
          <a:xfrm>
            <a:off x="469900" y="777918"/>
            <a:ext cx="9824114" cy="488118"/>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lang="en-US"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a:spcAft>
                <a:spcPts val="0"/>
              </a:spcAft>
              <a:defRPr/>
            </a:pPr>
            <a:r>
              <a:rPr lang="en-US" i="1">
                <a:solidFill>
                  <a:schemeClr val="tx2">
                    <a:lumMod val="50000"/>
                  </a:schemeClr>
                </a:solidFill>
                <a:latin typeface="Calibri" panose="020F0502020204030204"/>
                <a:cs typeface="Calibri" panose="020F0502020204030204" pitchFamily="34" charset="0"/>
              </a:rPr>
              <a:t>*</a:t>
            </a:r>
            <a:r>
              <a:rPr lang="el-GR" i="1">
                <a:solidFill>
                  <a:schemeClr val="tx2">
                    <a:lumMod val="50000"/>
                  </a:schemeClr>
                </a:solidFill>
                <a:latin typeface="Calibri" panose="020F0502020204030204"/>
                <a:cs typeface="Calibri" panose="020F0502020204030204" pitchFamily="34" charset="0"/>
              </a:rPr>
              <a:t>Οι παρακάτω ενότητες συνδέονται απευθείας με τις αντίστοιχες σελίδες.</a:t>
            </a:r>
            <a:endParaRPr lang="en-US" i="1">
              <a:solidFill>
                <a:schemeClr val="tx2">
                  <a:lumMod val="50000"/>
                </a:schemeClr>
              </a:solidFill>
              <a:latin typeface="Calibri" panose="020F0502020204030204"/>
              <a:cs typeface="Calibri" panose="020F0502020204030204" pitchFamily="34" charset="0"/>
            </a:endParaRPr>
          </a:p>
        </p:txBody>
      </p:sp>
      <p:sp>
        <p:nvSpPr>
          <p:cNvPr id="46" name="TextBox 45">
            <a:extLst>
              <a:ext uri="{FF2B5EF4-FFF2-40B4-BE49-F238E27FC236}">
                <a16:creationId xmlns:a16="http://schemas.microsoft.com/office/drawing/2014/main" id="{3CF2E5FB-4B86-45DB-FEA4-47E42B6212D1}"/>
              </a:ext>
            </a:extLst>
          </p:cNvPr>
          <p:cNvSpPr txBox="1"/>
          <p:nvPr/>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2</a:t>
            </a:fld>
            <a:endParaRPr lang="en-US" sz="900" noProof="0">
              <a:solidFill>
                <a:schemeClr val="bg1"/>
              </a:solidFill>
              <a:latin typeface="Calibri" panose="020F0502020204030204" pitchFamily="34" charset="0"/>
              <a:cs typeface="Calibri" panose="020F0502020204030204" pitchFamily="34" charset="0"/>
            </a:endParaRPr>
          </a:p>
        </p:txBody>
      </p:sp>
      <p:graphicFrame>
        <p:nvGraphicFramePr>
          <p:cNvPr id="47" name="object 14">
            <a:extLst>
              <a:ext uri="{FF2B5EF4-FFF2-40B4-BE49-F238E27FC236}">
                <a16:creationId xmlns:a16="http://schemas.microsoft.com/office/drawing/2014/main" id="{4C4EFE75-4F05-4FC9-80A0-055A5D30EF38}"/>
              </a:ext>
            </a:extLst>
          </p:cNvPr>
          <p:cNvGraphicFramePr>
            <a:graphicFrameLocks/>
          </p:cNvGraphicFramePr>
          <p:nvPr>
            <p:extLst>
              <p:ext uri="{D42A27DB-BD31-4B8C-83A1-F6EECF244321}">
                <p14:modId xmlns:p14="http://schemas.microsoft.com/office/powerpoint/2010/main" val="1311632045"/>
              </p:ext>
            </p:extLst>
          </p:nvPr>
        </p:nvGraphicFramePr>
        <p:xfrm>
          <a:off x="196523" y="1406175"/>
          <a:ext cx="8985953" cy="4614624"/>
        </p:xfrm>
        <a:graphic>
          <a:graphicData uri="http://schemas.openxmlformats.org/drawingml/2006/table">
            <a:tbl>
              <a:tblPr firstRow="1">
                <a:tableStyleId>{2D5ABB26-0587-4C30-8999-92F81FD0307C}</a:tableStyleId>
              </a:tblPr>
              <a:tblGrid>
                <a:gridCol w="1248051">
                  <a:extLst>
                    <a:ext uri="{9D8B030D-6E8A-4147-A177-3AD203B41FA5}">
                      <a16:colId xmlns:a16="http://schemas.microsoft.com/office/drawing/2014/main" val="910101602"/>
                    </a:ext>
                  </a:extLst>
                </a:gridCol>
                <a:gridCol w="5241805">
                  <a:extLst>
                    <a:ext uri="{9D8B030D-6E8A-4147-A177-3AD203B41FA5}">
                      <a16:colId xmlns:a16="http://schemas.microsoft.com/office/drawing/2014/main" val="20000"/>
                    </a:ext>
                  </a:extLst>
                </a:gridCol>
                <a:gridCol w="2496097">
                  <a:extLst>
                    <a:ext uri="{9D8B030D-6E8A-4147-A177-3AD203B41FA5}">
                      <a16:colId xmlns:a16="http://schemas.microsoft.com/office/drawing/2014/main" val="3424928149"/>
                    </a:ext>
                  </a:extLst>
                </a:gridCol>
              </a:tblGrid>
              <a:tr h="397165">
                <a:tc>
                  <a:txBody>
                    <a:bodyPr/>
                    <a:lstStyle/>
                    <a:p>
                      <a:pPr marL="0" algn="ctr" defTabSz="685800" rtl="0" eaLnBrk="1" latinLnBrk="0" hangingPunct="1">
                        <a:lnSpc>
                          <a:spcPct val="100000"/>
                        </a:lnSpc>
                        <a:spcBef>
                          <a:spcPts val="0"/>
                        </a:spcBef>
                      </a:pPr>
                      <a:r>
                        <a:rPr lang="el-GR" sz="1400" b="1" kern="1200" spc="0" baseline="0">
                          <a:solidFill>
                            <a:srgbClr val="86BC25"/>
                          </a:solidFill>
                          <a:latin typeface="+mj-lt"/>
                          <a:ea typeface="+mn-ea"/>
                          <a:cs typeface="+mn-cs"/>
                        </a:rPr>
                        <a:t>1</a:t>
                      </a:r>
                    </a:p>
                  </a:txBody>
                  <a:tcPr marL="0" marR="0" marT="0" marB="0" anchor="ctr">
                    <a:lnR w="28575" cap="flat" cmpd="sng" algn="ctr">
                      <a:solidFill>
                        <a:schemeClr val="accent1"/>
                      </a:solidFill>
                      <a:prstDash val="solid"/>
                      <a:round/>
                      <a:headEnd type="none" w="med" len="med"/>
                      <a:tailEnd type="none" w="med" len="med"/>
                    </a:ln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l-GR" sz="1400" b="1" u="none" kern="1200" dirty="0">
                          <a:solidFill>
                            <a:schemeClr val="tx1"/>
                          </a:solidFill>
                          <a:latin typeface="+mj-lt"/>
                          <a:ea typeface="+mn-ea"/>
                          <a:cs typeface="Calibri" panose="020F0502020204030204" pitchFamily="34" charset="0"/>
                        </a:rPr>
                        <a:t>Μήνυμα Γεν. Διευθυντή του Απόλλωνα – Δελφοί Βοτανικός Κήπος</a:t>
                      </a:r>
                    </a:p>
                  </a:txBody>
                  <a:tcPr marL="137160" marR="137160" marT="137160" marB="137160" anchor="ctr">
                    <a:lnL w="28575" cap="flat" cmpd="sng" algn="ctr">
                      <a:solidFill>
                        <a:schemeClr val="accent1"/>
                      </a:solidFill>
                      <a:prstDash val="solid"/>
                      <a:round/>
                      <a:headEnd type="none" w="med" len="med"/>
                      <a:tailEnd type="none" w="med" len="med"/>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j-lt"/>
                          <a:cs typeface="Calibri" panose="020F0502020204030204" pitchFamily="34" charset="0"/>
                          <a:hlinkClick r:id="rId3" action="ppaction://hlinksldjump"/>
                        </a:rPr>
                        <a:t>3</a:t>
                      </a:r>
                      <a:endParaRPr lang="en-US" sz="1400" b="0">
                        <a:solidFill>
                          <a:schemeClr val="tx1"/>
                        </a:solidFill>
                        <a:latin typeface="+mj-lt"/>
                        <a:cs typeface="Calibri" panose="020F0502020204030204" pitchFamily="34" charset="0"/>
                      </a:endParaRPr>
                    </a:p>
                  </a:txBody>
                  <a:tcPr marL="137160" marR="137160" marT="137160" marB="13716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80113212"/>
                  </a:ext>
                </a:extLst>
              </a:tr>
              <a:tr h="403329">
                <a:tc>
                  <a:txBody>
                    <a:bodyPr/>
                    <a:lstStyle/>
                    <a:p>
                      <a:pPr marL="0" algn="ctr" defTabSz="685800" rtl="0" eaLnBrk="1" latinLnBrk="0" hangingPunct="1">
                        <a:lnSpc>
                          <a:spcPct val="100000"/>
                        </a:lnSpc>
                        <a:spcBef>
                          <a:spcPts val="0"/>
                        </a:spcBef>
                      </a:pPr>
                      <a:r>
                        <a:rPr lang="en-US" sz="1400" b="1" kern="1200" spc="0" baseline="0">
                          <a:solidFill>
                            <a:srgbClr val="86BC25"/>
                          </a:solidFill>
                          <a:latin typeface="+mj-lt"/>
                          <a:ea typeface="+mn-ea"/>
                          <a:cs typeface="+mn-cs"/>
                        </a:rPr>
                        <a:t>2</a:t>
                      </a:r>
                    </a:p>
                  </a:txBody>
                  <a:tcPr marL="0" marR="0" marT="0" marB="0" anchor="ctr">
                    <a:lnR w="28575" cap="flat" cmpd="sng" algn="ctr">
                      <a:solidFill>
                        <a:schemeClr val="accent1"/>
                      </a:solidFill>
                      <a:prstDash val="solid"/>
                      <a:round/>
                      <a:headEnd type="none" w="med" len="med"/>
                      <a:tailEnd type="none" w="med" len="med"/>
                    </a:ln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l-GR" sz="1400" b="1" u="none" kern="1200">
                          <a:solidFill>
                            <a:schemeClr val="tx1"/>
                          </a:solidFill>
                          <a:latin typeface="+mj-lt"/>
                          <a:ea typeface="+mn-ea"/>
                          <a:cs typeface="Calibri" panose="020F0502020204030204" pitchFamily="34" charset="0"/>
                        </a:rPr>
                        <a:t>Σχετικά με τον</a:t>
                      </a:r>
                      <a:r>
                        <a:rPr lang="en-US" sz="1400" b="1" u="none" kern="1200">
                          <a:solidFill>
                            <a:schemeClr val="tx1"/>
                          </a:solidFill>
                          <a:latin typeface="+mj-lt"/>
                          <a:ea typeface="+mn-ea"/>
                          <a:cs typeface="Calibri" panose="020F0502020204030204" pitchFamily="34" charset="0"/>
                        </a:rPr>
                        <a:t> </a:t>
                      </a:r>
                      <a:r>
                        <a:rPr lang="el-GR" sz="1400" b="1" u="none" kern="1200">
                          <a:solidFill>
                            <a:schemeClr val="tx1"/>
                          </a:solidFill>
                          <a:latin typeface="+mj-lt"/>
                          <a:ea typeface="+mn-ea"/>
                          <a:cs typeface="Calibri" panose="020F0502020204030204" pitchFamily="34" charset="0"/>
                        </a:rPr>
                        <a:t>Βοτανικό Κήπο Δελφών «Απόλλων»</a:t>
                      </a:r>
                    </a:p>
                  </a:txBody>
                  <a:tcPr marL="137160" marR="137160" marT="137160" marB="137160" anchor="ctr">
                    <a:lnL w="28575" cap="flat" cmpd="sng" algn="ctr">
                      <a:solidFill>
                        <a:schemeClr val="accent1"/>
                      </a:solidFill>
                      <a:prstDash val="solid"/>
                      <a:round/>
                      <a:headEnd type="none" w="med" len="med"/>
                      <a:tailEnd type="none" w="med" len="med"/>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l-GR" sz="1400" b="0" kern="1200">
                          <a:solidFill>
                            <a:schemeClr val="tx1"/>
                          </a:solidFill>
                          <a:latin typeface="+mj-lt"/>
                          <a:ea typeface="+mn-ea"/>
                          <a:cs typeface="Calibri" panose="020F0502020204030204" pitchFamily="34" charset="0"/>
                          <a:hlinkClick r:id="rId4" action="ppaction://hlinksldjump"/>
                        </a:rPr>
                        <a:t>4</a:t>
                      </a:r>
                      <a:endParaRPr lang="el-GR" sz="1400" b="0" kern="1200">
                        <a:solidFill>
                          <a:schemeClr val="tx1"/>
                        </a:solidFill>
                        <a:latin typeface="+mj-lt"/>
                        <a:ea typeface="+mn-ea"/>
                        <a:cs typeface="Calibri" panose="020F0502020204030204" pitchFamily="34" charset="0"/>
                      </a:endParaRPr>
                    </a:p>
                  </a:txBody>
                  <a:tcPr marL="137160" marR="137160" marT="137160" marB="13716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24362">
                <a:tc>
                  <a:txBody>
                    <a:bodyPr/>
                    <a:lstStyle/>
                    <a:p>
                      <a:pPr marL="0" algn="ctr" defTabSz="685800" rtl="0" eaLnBrk="1" latinLnBrk="0" hangingPunct="1">
                        <a:lnSpc>
                          <a:spcPct val="100000"/>
                        </a:lnSpc>
                        <a:spcBef>
                          <a:spcPts val="0"/>
                        </a:spcBef>
                      </a:pPr>
                      <a:r>
                        <a:rPr lang="el-GR" sz="1400" b="1" kern="1200" spc="0" baseline="0">
                          <a:solidFill>
                            <a:srgbClr val="86BC25"/>
                          </a:solidFill>
                          <a:latin typeface="+mj-lt"/>
                          <a:ea typeface="+mn-ea"/>
                          <a:cs typeface="+mn-cs"/>
                        </a:rPr>
                        <a:t>3</a:t>
                      </a:r>
                      <a:endParaRPr lang="en-US" sz="1400" b="1" kern="1200" spc="0" baseline="0">
                        <a:solidFill>
                          <a:srgbClr val="86BC25"/>
                        </a:solidFill>
                        <a:latin typeface="+mj-lt"/>
                        <a:ea typeface="+mn-ea"/>
                        <a:cs typeface="+mn-cs"/>
                      </a:endParaRPr>
                    </a:p>
                  </a:txBody>
                  <a:tcPr marL="0" marR="0" marT="0" marB="0" anchor="ctr">
                    <a:lnR w="28575" cap="flat" cmpd="sng" algn="ctr">
                      <a:solidFill>
                        <a:schemeClr val="accent1"/>
                      </a:solidFill>
                      <a:prstDash val="solid"/>
                      <a:round/>
                      <a:headEnd type="none" w="med" len="med"/>
                      <a:tailEnd type="none" w="med" len="med"/>
                    </a:ln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l-GR" sz="1400" b="1" u="none">
                          <a:solidFill>
                            <a:schemeClr val="tx1"/>
                          </a:solidFill>
                          <a:latin typeface="+mj-lt"/>
                          <a:cs typeface="Calibri" panose="020F0502020204030204" pitchFamily="34" charset="0"/>
                        </a:rPr>
                        <a:t>Με μια ματιά…</a:t>
                      </a:r>
                    </a:p>
                  </a:txBody>
                  <a:tcPr marL="137160" marR="137160" marT="137160" marB="137160" anchor="ctr">
                    <a:lnL w="28575" cap="flat" cmpd="sng" algn="ctr">
                      <a:solidFill>
                        <a:schemeClr val="accent1"/>
                      </a:solidFill>
                      <a:prstDash val="solid"/>
                      <a:round/>
                      <a:headEnd type="none" w="med" len="med"/>
                      <a:tailEnd type="none" w="med" len="med"/>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lvl="0" algn="l" defTabSz="685800" rtl="0" eaLnBrk="1" latinLnBrk="0" hangingPunct="1">
                        <a:lnSpc>
                          <a:spcPct val="100000"/>
                        </a:lnSpc>
                        <a:spcBef>
                          <a:spcPts val="0"/>
                        </a:spcBef>
                      </a:pPr>
                      <a:r>
                        <a:rPr lang="en-US" sz="1400" b="0" kern="1200" spc="0" baseline="0">
                          <a:solidFill>
                            <a:schemeClr val="tx1"/>
                          </a:solidFill>
                          <a:latin typeface="+mj-lt"/>
                          <a:cs typeface="Calibri" panose="020F0502020204030204" pitchFamily="34" charset="0"/>
                          <a:hlinkClick r:id="rId5" action="ppaction://hlinksldjump"/>
                        </a:rPr>
                        <a:t>5</a:t>
                      </a:r>
                      <a:endParaRPr lang="el-GR" sz="1400" b="0" kern="1200" spc="0" baseline="0">
                        <a:solidFill>
                          <a:schemeClr val="tx1"/>
                        </a:solidFill>
                        <a:latin typeface="+mj-lt"/>
                        <a:cs typeface="Calibri" panose="020F0502020204030204" pitchFamily="34" charset="0"/>
                      </a:endParaRPr>
                    </a:p>
                  </a:txBody>
                  <a:tcPr marL="137160" marR="137160" marT="137160" marB="13716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68334372"/>
                  </a:ext>
                </a:extLst>
              </a:tr>
              <a:tr h="607911">
                <a:tc>
                  <a:txBody>
                    <a:bodyPr/>
                    <a:lstStyle/>
                    <a:p>
                      <a:pPr marL="0" algn="ctr" defTabSz="685800" rtl="0" eaLnBrk="1" latinLnBrk="0" hangingPunct="1">
                        <a:lnSpc>
                          <a:spcPct val="100000"/>
                        </a:lnSpc>
                        <a:spcBef>
                          <a:spcPts val="0"/>
                        </a:spcBef>
                      </a:pPr>
                      <a:r>
                        <a:rPr lang="el-GR" sz="1400" b="1" kern="1200" spc="0" baseline="0">
                          <a:solidFill>
                            <a:srgbClr val="86BC25"/>
                          </a:solidFill>
                          <a:latin typeface="+mj-lt"/>
                          <a:ea typeface="+mn-ea"/>
                          <a:cs typeface="+mn-cs"/>
                        </a:rPr>
                        <a:t>4</a:t>
                      </a:r>
                      <a:endParaRPr lang="en-US" sz="1400" b="1" kern="1200" spc="0" baseline="0">
                        <a:solidFill>
                          <a:srgbClr val="86BC25"/>
                        </a:solidFill>
                        <a:latin typeface="+mj-lt"/>
                        <a:ea typeface="+mn-ea"/>
                        <a:cs typeface="+mn-cs"/>
                      </a:endParaRPr>
                    </a:p>
                  </a:txBody>
                  <a:tcPr marL="0" marR="0" marT="0" marB="0" anchor="ctr">
                    <a:lnR w="28575" cap="flat" cmpd="sng" algn="ctr">
                      <a:solidFill>
                        <a:schemeClr val="accent1"/>
                      </a:solidFill>
                      <a:prstDash val="solid"/>
                      <a:round/>
                      <a:headEnd type="none" w="med" len="med"/>
                      <a:tailEnd type="none" w="med" len="med"/>
                    </a:lnR>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l-GR" sz="1400" b="1" u="none" kern="1200" spc="0" baseline="0">
                          <a:solidFill>
                            <a:schemeClr val="tx1"/>
                          </a:solidFill>
                          <a:latin typeface="+mj-lt"/>
                          <a:ea typeface="+mn-ea"/>
                          <a:cs typeface="Calibri" panose="020F0502020204030204" pitchFamily="34" charset="0"/>
                        </a:rPr>
                        <a:t>Περιβάλλον </a:t>
                      </a:r>
                    </a:p>
                  </a:txBody>
                  <a:tcPr marL="137160" marR="137160" marT="137160" marB="137160" anchor="ctr">
                    <a:lnL w="28575" cap="flat" cmpd="sng" algn="ctr">
                      <a:solidFill>
                        <a:schemeClr val="accent1"/>
                      </a:solidFill>
                      <a:prstDash val="solid"/>
                      <a:round/>
                      <a:headEnd type="none" w="med" len="med"/>
                      <a:tailEnd type="none" w="med" len="med"/>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lvl="0" algn="l" defTabSz="685800" rtl="0" eaLnBrk="1" latinLnBrk="0" hangingPunct="1">
                        <a:lnSpc>
                          <a:spcPct val="100000"/>
                        </a:lnSpc>
                        <a:spcBef>
                          <a:spcPts val="0"/>
                        </a:spcBef>
                      </a:pPr>
                      <a:r>
                        <a:rPr lang="en-US" sz="1400" b="0" kern="1200" spc="0" baseline="0">
                          <a:solidFill>
                            <a:schemeClr val="tx1"/>
                          </a:solidFill>
                          <a:latin typeface="+mj-lt"/>
                          <a:cs typeface="Calibri" panose="020F0502020204030204" pitchFamily="34" charset="0"/>
                          <a:hlinkClick r:id="rId6" action="ppaction://hlinksldjump"/>
                        </a:rPr>
                        <a:t>7</a:t>
                      </a:r>
                      <a:endParaRPr lang="en-US" sz="1400" b="0" kern="1200" spc="0" baseline="0">
                        <a:solidFill>
                          <a:schemeClr val="tx1"/>
                        </a:solidFill>
                        <a:latin typeface="+mj-lt"/>
                        <a:cs typeface="Calibri" panose="020F0502020204030204" pitchFamily="34" charset="0"/>
                      </a:endParaRPr>
                    </a:p>
                  </a:txBody>
                  <a:tcPr marL="137160" marR="137160" marT="137160" marB="13716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52614246"/>
                  </a:ext>
                </a:extLst>
              </a:tr>
              <a:tr h="514398">
                <a:tc>
                  <a:txBody>
                    <a:bodyPr/>
                    <a:lstStyle/>
                    <a:p>
                      <a:pPr marL="0" algn="ctr" defTabSz="685800" rtl="0" eaLnBrk="1" latinLnBrk="0" hangingPunct="1">
                        <a:lnSpc>
                          <a:spcPct val="100000"/>
                        </a:lnSpc>
                        <a:spcBef>
                          <a:spcPts val="0"/>
                        </a:spcBef>
                      </a:pPr>
                      <a:r>
                        <a:rPr lang="en-US" sz="1400" b="1" kern="1200" spc="0" baseline="0">
                          <a:solidFill>
                            <a:srgbClr val="86BC25"/>
                          </a:solidFill>
                          <a:latin typeface="+mj-lt"/>
                          <a:ea typeface="+mn-ea"/>
                          <a:cs typeface="+mn-cs"/>
                        </a:rPr>
                        <a:t>5</a:t>
                      </a:r>
                    </a:p>
                  </a:txBody>
                  <a:tcPr marL="0" marR="0" marT="0" marB="0" anchor="ctr">
                    <a:lnR w="28575" cap="flat" cmpd="sng" algn="ctr">
                      <a:solidFill>
                        <a:schemeClr val="accent1"/>
                      </a:solidFill>
                      <a:prstDash val="solid"/>
                      <a:round/>
                      <a:headEnd type="none" w="med" len="med"/>
                      <a:tailEnd type="none" w="med" len="med"/>
                    </a:ln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l-GR" sz="1400" b="1" u="none" kern="1200" spc="0" baseline="0">
                          <a:solidFill>
                            <a:schemeClr val="tx1"/>
                          </a:solidFill>
                          <a:latin typeface="+mj-lt"/>
                          <a:ea typeface="+mn-ea"/>
                          <a:cs typeface="Calibri" panose="020F0502020204030204" pitchFamily="34" charset="0"/>
                        </a:rPr>
                        <a:t>Κοινωνία</a:t>
                      </a:r>
                    </a:p>
                  </a:txBody>
                  <a:tcPr marL="137160" marR="137160" marT="137160" marB="137160" anchor="ctr">
                    <a:lnL w="28575" cap="flat" cmpd="sng" algn="ctr">
                      <a:solidFill>
                        <a:schemeClr val="accent1"/>
                      </a:solidFill>
                      <a:prstDash val="solid"/>
                      <a:round/>
                      <a:headEnd type="none" w="med" len="med"/>
                      <a:tailEnd type="none" w="med" len="med"/>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lvl="0" algn="l" defTabSz="685800" rtl="0" eaLnBrk="1" latinLnBrk="0" hangingPunct="1">
                        <a:lnSpc>
                          <a:spcPct val="100000"/>
                        </a:lnSpc>
                        <a:spcBef>
                          <a:spcPts val="0"/>
                        </a:spcBef>
                      </a:pPr>
                      <a:r>
                        <a:rPr lang="el-GR" sz="1400" b="0" kern="1200" spc="0" baseline="0">
                          <a:solidFill>
                            <a:schemeClr val="tx1"/>
                          </a:solidFill>
                          <a:latin typeface="+mj-lt"/>
                          <a:cs typeface="Calibri" panose="020F0502020204030204" pitchFamily="34" charset="0"/>
                          <a:hlinkClick r:id="rId7" action="ppaction://hlinksldjump"/>
                        </a:rPr>
                        <a:t>9</a:t>
                      </a:r>
                      <a:endParaRPr lang="en-US" sz="1400" b="0" kern="1200" spc="0" baseline="0">
                        <a:solidFill>
                          <a:schemeClr val="tx1"/>
                        </a:solidFill>
                        <a:latin typeface="+mj-lt"/>
                        <a:cs typeface="Calibri" panose="020F0502020204030204" pitchFamily="34" charset="0"/>
                      </a:endParaRPr>
                    </a:p>
                  </a:txBody>
                  <a:tcPr marL="137160" marR="137160" marT="137160" marB="13716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78751990"/>
                  </a:ext>
                </a:extLst>
              </a:tr>
              <a:tr h="529553">
                <a:tc>
                  <a:txBody>
                    <a:bodyPr/>
                    <a:lstStyle/>
                    <a:p>
                      <a:pPr marL="0" algn="ctr" defTabSz="685800" rtl="0" eaLnBrk="1" latinLnBrk="0" hangingPunct="1">
                        <a:lnSpc>
                          <a:spcPct val="100000"/>
                        </a:lnSpc>
                        <a:spcBef>
                          <a:spcPts val="0"/>
                        </a:spcBef>
                      </a:pPr>
                      <a:r>
                        <a:rPr lang="en-US" sz="1400" b="1" kern="1200" spc="0" baseline="0">
                          <a:solidFill>
                            <a:srgbClr val="86BC25"/>
                          </a:solidFill>
                          <a:latin typeface="+mj-lt"/>
                          <a:ea typeface="+mn-ea"/>
                          <a:cs typeface="+mn-cs"/>
                        </a:rPr>
                        <a:t>6</a:t>
                      </a:r>
                    </a:p>
                  </a:txBody>
                  <a:tcPr marL="0" marR="0" marT="0" marB="0" anchor="ctr">
                    <a:lnR w="28575" cap="flat" cmpd="sng" algn="ctr">
                      <a:solidFill>
                        <a:schemeClr val="accent1"/>
                      </a:solidFill>
                      <a:prstDash val="solid"/>
                      <a:round/>
                      <a:headEnd type="none" w="med" len="med"/>
                      <a:tailEnd type="none" w="med" len="med"/>
                    </a:ln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l-GR" sz="1400" b="1" i="0" u="none" kern="1200" spc="0" baseline="0">
                          <a:solidFill>
                            <a:schemeClr val="tx1"/>
                          </a:solidFill>
                          <a:latin typeface="+mj-lt"/>
                          <a:ea typeface="+mn-ea"/>
                          <a:cs typeface="Calibri" panose="020F0502020204030204" pitchFamily="34" charset="0"/>
                        </a:rPr>
                        <a:t>Διακυβέρνηση</a:t>
                      </a:r>
                    </a:p>
                  </a:txBody>
                  <a:tcPr marL="137160" marR="137160" marT="137160" marB="137160" anchor="ctr">
                    <a:lnL w="28575" cap="flat" cmpd="sng" algn="ctr">
                      <a:solidFill>
                        <a:schemeClr val="accent1"/>
                      </a:solidFill>
                      <a:prstDash val="solid"/>
                      <a:round/>
                      <a:headEnd type="none" w="med" len="med"/>
                      <a:tailEnd type="none" w="med" len="med"/>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lvl="0" algn="l" defTabSz="685800" rtl="0" eaLnBrk="1" latinLnBrk="0" hangingPunct="1">
                        <a:lnSpc>
                          <a:spcPct val="100000"/>
                        </a:lnSpc>
                        <a:spcBef>
                          <a:spcPts val="0"/>
                        </a:spcBef>
                      </a:pPr>
                      <a:r>
                        <a:rPr lang="el-GR" sz="1400" b="0" kern="1200" spc="0" baseline="0">
                          <a:solidFill>
                            <a:srgbClr val="00A3E0"/>
                          </a:solidFill>
                          <a:latin typeface="+mj-lt"/>
                          <a:cs typeface="Calibri" panose="020F0502020204030204" pitchFamily="34" charset="0"/>
                          <a:hlinkClick r:id="rId8" action="ppaction://hlinksldjump"/>
                        </a:rPr>
                        <a:t>11</a:t>
                      </a:r>
                      <a:endParaRPr lang="en-US" sz="1400" b="0" kern="1200" spc="0" baseline="0">
                        <a:solidFill>
                          <a:srgbClr val="00A3E0"/>
                        </a:solidFill>
                        <a:latin typeface="+mj-lt"/>
                        <a:cs typeface="Calibri" panose="020F0502020204030204" pitchFamily="34" charset="0"/>
                      </a:endParaRPr>
                    </a:p>
                  </a:txBody>
                  <a:tcPr marL="137160" marR="137160" marT="137160" marB="13716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84306827"/>
                  </a:ext>
                </a:extLst>
              </a:tr>
              <a:tr h="397165">
                <a:tc>
                  <a:txBody>
                    <a:bodyPr/>
                    <a:lstStyle/>
                    <a:p>
                      <a:pPr marL="0" algn="ctr" defTabSz="685800" rtl="0" eaLnBrk="1" latinLnBrk="0" hangingPunct="1">
                        <a:lnSpc>
                          <a:spcPct val="100000"/>
                        </a:lnSpc>
                        <a:spcBef>
                          <a:spcPts val="0"/>
                        </a:spcBef>
                      </a:pPr>
                      <a:r>
                        <a:rPr lang="en-US" sz="1400" b="1" kern="1200" spc="0" baseline="0">
                          <a:solidFill>
                            <a:srgbClr val="86BC25"/>
                          </a:solidFill>
                          <a:latin typeface="+mj-lt"/>
                          <a:ea typeface="+mn-ea"/>
                          <a:cs typeface="+mn-cs"/>
                        </a:rPr>
                        <a:t>7</a:t>
                      </a:r>
                    </a:p>
                  </a:txBody>
                  <a:tcPr marL="0" marR="0" marT="0" marB="0" anchor="ctr">
                    <a:lnR w="28575" cap="flat" cmpd="sng" algn="ctr">
                      <a:solidFill>
                        <a:schemeClr val="accent1"/>
                      </a:solidFill>
                      <a:prstDash val="solid"/>
                      <a:round/>
                      <a:headEnd type="none" w="med" len="med"/>
                      <a:tailEnd type="none" w="med" len="med"/>
                    </a:ln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l-GR" sz="1400" b="1" i="0" u="none" kern="1200" spc="0" baseline="0">
                          <a:solidFill>
                            <a:schemeClr val="tx1"/>
                          </a:solidFill>
                          <a:latin typeface="+mj-lt"/>
                          <a:ea typeface="+mn-ea"/>
                          <a:cs typeface="Calibri" panose="020F0502020204030204" pitchFamily="34" charset="0"/>
                        </a:rPr>
                        <a:t>Συμβολή στους Παγκόσμιους Στόχους Βιώσιμης Ανάπτυξης</a:t>
                      </a:r>
                    </a:p>
                  </a:txBody>
                  <a:tcPr marL="137160" marR="137160" marT="137160" marB="137160" anchor="ctr">
                    <a:lnL w="28575" cap="flat" cmpd="sng" algn="ctr">
                      <a:solidFill>
                        <a:schemeClr val="accent1"/>
                      </a:solidFill>
                      <a:prstDash val="solid"/>
                      <a:round/>
                      <a:headEnd type="none" w="med" len="med"/>
                      <a:tailEnd type="none" w="med" len="med"/>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A3E0"/>
                          </a:solidFill>
                          <a:effectLst/>
                          <a:uLnTx/>
                          <a:uFillTx/>
                          <a:latin typeface="+mj-lt"/>
                          <a:ea typeface="+mn-ea"/>
                          <a:cs typeface="Calibri" panose="020F0502020204030204" pitchFamily="34" charset="0"/>
                          <a:hlinkClick r:id="rId9" action="ppaction://hlinksldjump"/>
                        </a:rPr>
                        <a:t>13</a:t>
                      </a:r>
                      <a:endParaRPr kumimoji="0" lang="en-US" sz="1400" b="0" i="0" u="none" strike="noStrike" kern="1200" cap="none" spc="0" normalizeH="0" baseline="0" noProof="0" dirty="0">
                        <a:ln>
                          <a:noFill/>
                        </a:ln>
                        <a:solidFill>
                          <a:srgbClr val="00A3E0"/>
                        </a:solidFill>
                        <a:effectLst/>
                        <a:uLnTx/>
                        <a:uFillTx/>
                        <a:latin typeface="+mj-lt"/>
                        <a:ea typeface="+mn-ea"/>
                        <a:cs typeface="Calibri" panose="020F0502020204030204" pitchFamily="34" charset="0"/>
                      </a:endParaRPr>
                    </a:p>
                  </a:txBody>
                  <a:tcPr marL="137160" marR="137160" marT="137160" marB="13716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22008142"/>
                  </a:ext>
                </a:extLst>
              </a:tr>
              <a:tr h="397165">
                <a:tc>
                  <a:txBody>
                    <a:bodyPr/>
                    <a:lstStyle/>
                    <a:p>
                      <a:pPr marL="0" algn="ctr" defTabSz="685800" rtl="0" eaLnBrk="1" latinLnBrk="0" hangingPunct="1">
                        <a:lnSpc>
                          <a:spcPct val="100000"/>
                        </a:lnSpc>
                        <a:spcBef>
                          <a:spcPts val="0"/>
                        </a:spcBef>
                      </a:pPr>
                      <a:r>
                        <a:rPr lang="en-US" sz="1400" b="1" kern="1200" spc="0" baseline="0" dirty="0">
                          <a:solidFill>
                            <a:srgbClr val="86BC25"/>
                          </a:solidFill>
                          <a:latin typeface="+mj-lt"/>
                          <a:ea typeface="+mn-ea"/>
                          <a:cs typeface="+mn-cs"/>
                        </a:rPr>
                        <a:t>8</a:t>
                      </a:r>
                    </a:p>
                  </a:txBody>
                  <a:tcPr marL="0" marR="0" marT="0" marB="0" anchor="ctr">
                    <a:lnR w="28575" cap="flat" cmpd="sng" algn="ctr">
                      <a:solidFill>
                        <a:schemeClr val="accent1"/>
                      </a:solidFill>
                      <a:prstDash val="solid"/>
                      <a:round/>
                      <a:headEnd type="none" w="med" len="med"/>
                      <a:tailEnd type="none" w="med" len="med"/>
                    </a:ln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l-GR" sz="1400" b="1" i="0" u="none" kern="1200" spc="0" baseline="0" dirty="0">
                          <a:solidFill>
                            <a:schemeClr val="tx1"/>
                          </a:solidFill>
                          <a:latin typeface="+mj-lt"/>
                          <a:ea typeface="+mn-ea"/>
                          <a:cs typeface="Calibri" panose="020F0502020204030204" pitchFamily="34" charset="0"/>
                        </a:rPr>
                        <a:t>Δεσμεύσεις – επόμενες δράσεις</a:t>
                      </a:r>
                    </a:p>
                  </a:txBody>
                  <a:tcPr marL="137160" marR="137160" marT="137160" marB="137160" anchor="ctr">
                    <a:lnL w="28575" cap="flat" cmpd="sng" algn="ctr">
                      <a:solidFill>
                        <a:schemeClr val="accent1"/>
                      </a:solidFill>
                      <a:prstDash val="solid"/>
                      <a:round/>
                      <a:headEnd type="none" w="med" len="med"/>
                      <a:tailEnd type="none" w="med" len="med"/>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A3E0"/>
                          </a:solidFill>
                          <a:effectLst/>
                          <a:uLnTx/>
                          <a:uFillTx/>
                          <a:latin typeface="+mj-lt"/>
                          <a:ea typeface="+mn-ea"/>
                          <a:cs typeface="Calibri" panose="020F0502020204030204" pitchFamily="34" charset="0"/>
                          <a:hlinkClick r:id="rId10" action="ppaction://hlinksldjump"/>
                        </a:rPr>
                        <a:t>14</a:t>
                      </a:r>
                      <a:endParaRPr kumimoji="0" lang="en-US" sz="1400" b="0" i="0" u="none" strike="noStrike" kern="1200" cap="none" spc="0" normalizeH="0" baseline="0" noProof="0" dirty="0">
                        <a:ln>
                          <a:noFill/>
                        </a:ln>
                        <a:solidFill>
                          <a:srgbClr val="00A3E0"/>
                        </a:solidFill>
                        <a:effectLst/>
                        <a:uLnTx/>
                        <a:uFillTx/>
                        <a:latin typeface="+mj-lt"/>
                        <a:ea typeface="+mn-ea"/>
                        <a:cs typeface="Calibri" panose="020F0502020204030204" pitchFamily="34" charset="0"/>
                      </a:endParaRPr>
                    </a:p>
                  </a:txBody>
                  <a:tcPr marL="137160" marR="137160" marT="137160" marB="13716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82331206"/>
                  </a:ext>
                </a:extLst>
              </a:tr>
              <a:tr h="397165">
                <a:tc>
                  <a:txBody>
                    <a:bodyPr/>
                    <a:lstStyle/>
                    <a:p>
                      <a:pPr marL="0" algn="ctr" defTabSz="685800" rtl="0" eaLnBrk="1" latinLnBrk="0" hangingPunct="1">
                        <a:lnSpc>
                          <a:spcPct val="100000"/>
                        </a:lnSpc>
                        <a:spcBef>
                          <a:spcPts val="0"/>
                        </a:spcBef>
                      </a:pPr>
                      <a:r>
                        <a:rPr lang="en-US" sz="1400" b="1" kern="1200" spc="0" baseline="0" dirty="0">
                          <a:solidFill>
                            <a:srgbClr val="86BC25"/>
                          </a:solidFill>
                          <a:latin typeface="+mj-lt"/>
                          <a:ea typeface="+mn-ea"/>
                          <a:cs typeface="+mn-cs"/>
                        </a:rPr>
                        <a:t>9</a:t>
                      </a:r>
                    </a:p>
                  </a:txBody>
                  <a:tcPr marL="0" marR="0" marT="0" marB="0" anchor="ctr">
                    <a:lnR w="28575" cap="flat" cmpd="sng" algn="ctr">
                      <a:solidFill>
                        <a:schemeClr val="accent1"/>
                      </a:solidFill>
                      <a:prstDash val="solid"/>
                      <a:round/>
                      <a:headEnd type="none" w="med" len="med"/>
                      <a:tailEnd type="none" w="med" len="med"/>
                    </a:ln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l-GR" sz="1400" b="1" i="0" u="none" kern="1200" spc="0" baseline="0">
                          <a:solidFill>
                            <a:schemeClr val="tx1"/>
                          </a:solidFill>
                          <a:latin typeface="+mj-lt"/>
                          <a:ea typeface="+mn-ea"/>
                          <a:cs typeface="Calibri" panose="020F0502020204030204" pitchFamily="34" charset="0"/>
                        </a:rPr>
                        <a:t>Σχετικά με τον Απολογισμό</a:t>
                      </a:r>
                    </a:p>
                  </a:txBody>
                  <a:tcPr marL="137160" marR="137160" marT="137160" marB="137160" anchor="ctr">
                    <a:lnL w="28575" cap="flat" cmpd="sng" algn="ctr">
                      <a:solidFill>
                        <a:schemeClr val="accent1"/>
                      </a:solidFill>
                      <a:prstDash val="solid"/>
                      <a:round/>
                      <a:headEnd type="none" w="med" len="med"/>
                      <a:tailEnd type="none" w="med" len="med"/>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A3E0"/>
                          </a:solidFill>
                          <a:effectLst/>
                          <a:uLnTx/>
                          <a:uFillTx/>
                          <a:latin typeface="+mj-lt"/>
                          <a:ea typeface="+mn-ea"/>
                          <a:cs typeface="Calibri" panose="020F0502020204030204" pitchFamily="34" charset="0"/>
                          <a:hlinkClick r:id="rId11" action="ppaction://hlinksldjump"/>
                        </a:rPr>
                        <a:t>15</a:t>
                      </a:r>
                      <a:endParaRPr kumimoji="0" lang="en-US" sz="1400" b="0" i="0" u="none" strike="noStrike" kern="1200" cap="none" spc="0" normalizeH="0" baseline="0" noProof="0" dirty="0">
                        <a:ln>
                          <a:noFill/>
                        </a:ln>
                        <a:solidFill>
                          <a:srgbClr val="00A3E0"/>
                        </a:solidFill>
                        <a:effectLst/>
                        <a:uLnTx/>
                        <a:uFillTx/>
                        <a:latin typeface="+mj-lt"/>
                        <a:ea typeface="+mn-ea"/>
                        <a:cs typeface="Calibri" panose="020F0502020204030204" pitchFamily="34" charset="0"/>
                      </a:endParaRPr>
                    </a:p>
                  </a:txBody>
                  <a:tcPr marL="137160" marR="137160" marT="137160" marB="13716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72279480"/>
                  </a:ext>
                </a:extLst>
              </a:tr>
            </a:tbl>
          </a:graphicData>
        </a:graphic>
      </p:graphicFrame>
      <p:pic>
        <p:nvPicPr>
          <p:cNvPr id="5" name="Picture 4" descr="A person carrying a large pile of leaves&#10;&#10;Description automatically generated">
            <a:extLst>
              <a:ext uri="{FF2B5EF4-FFF2-40B4-BE49-F238E27FC236}">
                <a16:creationId xmlns:a16="http://schemas.microsoft.com/office/drawing/2014/main" id="{B424C268-4063-3E1B-2725-130A5DE4B7D4}"/>
              </a:ext>
            </a:extLst>
          </p:cNvPr>
          <p:cNvPicPr>
            <a:picLocks noChangeAspect="1"/>
          </p:cNvPicPr>
          <p:nvPr/>
        </p:nvPicPr>
        <p:blipFill>
          <a:blip r:embed="rId12"/>
          <a:stretch>
            <a:fillRect/>
          </a:stretch>
        </p:blipFill>
        <p:spPr>
          <a:xfrm>
            <a:off x="9182476" y="560132"/>
            <a:ext cx="3009524" cy="5971429"/>
          </a:xfrm>
          <a:prstGeom prst="rect">
            <a:avLst/>
          </a:prstGeom>
        </p:spPr>
      </p:pic>
    </p:spTree>
    <p:extLst>
      <p:ext uri="{BB962C8B-B14F-4D97-AF65-F5344CB8AC3E}">
        <p14:creationId xmlns:p14="http://schemas.microsoft.com/office/powerpoint/2010/main" val="2326536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18A8FAD7-1DA2-E19B-47B7-71C483539DA0}"/>
              </a:ext>
            </a:extLst>
          </p:cNvPr>
          <p:cNvSpPr txBox="1">
            <a:spLocks/>
          </p:cNvSpPr>
          <p:nvPr/>
        </p:nvSpPr>
        <p:spPr bwMode="gray">
          <a:xfrm>
            <a:off x="457200" y="345664"/>
            <a:ext cx="11281285" cy="340136"/>
          </a:xfrm>
          <a:prstGeom prst="rect">
            <a:avLst/>
          </a:prstGeom>
        </p:spPr>
        <p:txBody>
          <a:bodyPr vert="horz" lIns="0" tIns="0" rIns="0" bIns="0" rtlCol="0" anchor="t" anchorCtr="0">
            <a:noAutofit/>
          </a:bodyPr>
          <a:lstStyle>
            <a:lvl1pPr algn="l" defTabSz="685800"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pPr>
              <a:defRPr/>
            </a:pPr>
            <a:r>
              <a:rPr lang="el-GR" dirty="0">
                <a:solidFill>
                  <a:srgbClr val="86BC25"/>
                </a:solidFill>
                <a:latin typeface="Calibri" panose="020F0502020204030204"/>
              </a:rPr>
              <a:t>Απόλλων – Δελφοί Βοτανικός Κήπος </a:t>
            </a:r>
            <a:r>
              <a:rPr lang="el-GR" dirty="0">
                <a:solidFill>
                  <a:sysClr val="windowText" lastClr="000000"/>
                </a:solidFill>
                <a:latin typeface="Calibri" panose="020F0502020204030204"/>
              </a:rPr>
              <a:t>| Μήνυμα Προέδρου</a:t>
            </a:r>
            <a:endParaRPr lang="en-US" dirty="0">
              <a:solidFill>
                <a:sysClr val="windowText" lastClr="000000"/>
              </a:solidFill>
              <a:latin typeface="Calibri" panose="020F0502020204030204"/>
            </a:endParaRPr>
          </a:p>
          <a:p>
            <a:pPr defTabSz="914400">
              <a:spcBef>
                <a:spcPts val="0"/>
              </a:spcBef>
              <a:defRPr/>
            </a:pPr>
            <a:endParaRPr lang="en-US" sz="1600" dirty="0">
              <a:solidFill>
                <a:prstClr val="white">
                  <a:lumMod val="50000"/>
                </a:prstClr>
              </a:solidFill>
              <a:latin typeface="Calibri" panose="020F0502020204030204"/>
            </a:endParaRPr>
          </a:p>
          <a:p>
            <a:pPr>
              <a:defRPr/>
            </a:pPr>
            <a:endParaRPr lang="en-US" dirty="0">
              <a:solidFill>
                <a:sysClr val="windowText" lastClr="000000"/>
              </a:solidFill>
              <a:latin typeface="Calibri" panose="020F0502020204030204"/>
            </a:endParaRPr>
          </a:p>
        </p:txBody>
      </p:sp>
      <p:sp>
        <p:nvSpPr>
          <p:cNvPr id="3" name="TextBox 2">
            <a:extLst>
              <a:ext uri="{FF2B5EF4-FFF2-40B4-BE49-F238E27FC236}">
                <a16:creationId xmlns:a16="http://schemas.microsoft.com/office/drawing/2014/main" id="{52EA0165-D947-D8A1-F432-32CD5BAE1BC0}"/>
              </a:ext>
            </a:extLst>
          </p:cNvPr>
          <p:cNvSpPr txBox="1"/>
          <p:nvPr/>
        </p:nvSpPr>
        <p:spPr>
          <a:xfrm>
            <a:off x="457200" y="910489"/>
            <a:ext cx="6593305" cy="4985980"/>
          </a:xfrm>
          <a:prstGeom prst="rect">
            <a:avLst/>
          </a:prstGeom>
          <a:noFill/>
        </p:spPr>
        <p:txBody>
          <a:bodyPr wrap="square" lIns="0" tIns="0" rIns="0" bIns="0" rtlCol="0">
            <a:spAutoFit/>
          </a:bodyPr>
          <a:lstStyle/>
          <a:p>
            <a:pPr algn="just">
              <a:spcBef>
                <a:spcPts val="600"/>
              </a:spcBef>
              <a:buSzPct val="100000"/>
            </a:pPr>
            <a:r>
              <a:rPr lang="el-GR" sz="1400" dirty="0">
                <a:solidFill>
                  <a:srgbClr val="313131"/>
                </a:solidFill>
                <a:latin typeface="+mj-lt"/>
              </a:rPr>
              <a:t>Αν υπάρχει ένας Βοτανικός Κήπος που πρωταγωνιστεί και πρωτοπορεί σε δράσεις διάσωσης και ανάδειξης των σπάνιων βοτάνων του Παρνασσού, αλλά και ευρύτερα για την προστασία του φυσικού περιβάλλοντος και της κοινωνίας, δεν είναι άλλος από τον </a:t>
            </a:r>
            <a:r>
              <a:rPr lang="el-GR" sz="1400" b="1" dirty="0">
                <a:solidFill>
                  <a:srgbClr val="86BC25"/>
                </a:solidFill>
                <a:latin typeface="+mj-lt"/>
              </a:rPr>
              <a:t>Βοτανικό Κήπο Απόλλων - Δελφοί</a:t>
            </a:r>
            <a:r>
              <a:rPr lang="el-GR" sz="1400" dirty="0">
                <a:solidFill>
                  <a:srgbClr val="313131"/>
                </a:solidFill>
                <a:latin typeface="+mj-lt"/>
              </a:rPr>
              <a:t>. </a:t>
            </a:r>
          </a:p>
          <a:p>
            <a:pPr algn="just">
              <a:spcBef>
                <a:spcPts val="600"/>
              </a:spcBef>
              <a:buSzPct val="100000"/>
            </a:pPr>
            <a:r>
              <a:rPr lang="el-GR" sz="1400" dirty="0">
                <a:solidFill>
                  <a:srgbClr val="313131"/>
                </a:solidFill>
                <a:latin typeface="+mj-lt"/>
              </a:rPr>
              <a:t>Σε μια χρονιά γεμάτη προκλήσεις λόγω της διττής κρίσης, της κλιματικής αλλαγής και της απώλειας της βιοποικιλότητας, θέσαμε τις βάσεις μιας φιλόδοξης στρατηγικής, η οποία περιλαμβάνει ολοκληρωμένες πρωτοβουλίες και δεσμεύσεις για να αποτελέσει ο Βοτανικός Κήπος «Απόλλων» πρότυπο για τις μελλοντικές γενιές.</a:t>
            </a:r>
          </a:p>
          <a:p>
            <a:pPr algn="just">
              <a:spcBef>
                <a:spcPts val="600"/>
              </a:spcBef>
              <a:buSzPct val="100000"/>
            </a:pPr>
            <a:r>
              <a:rPr lang="el-GR" sz="1400" dirty="0">
                <a:solidFill>
                  <a:srgbClr val="313131"/>
                </a:solidFill>
                <a:latin typeface="+mj-lt"/>
              </a:rPr>
              <a:t>Απόδειξη της συστηματικής και συντονισμένης προσπάθειας μας ήταν και η πρόσφατη ολοκλήρωση του έργου ανάδειξης περισσότερων από 150 σημαντικών ειδών του Παρνασσού (ενδημικά, σπάνια και απειλούμενα είδη- χαρακτηριστικά των </a:t>
            </a:r>
            <a:r>
              <a:rPr lang="el-GR" sz="1400" dirty="0" err="1">
                <a:solidFill>
                  <a:srgbClr val="313131"/>
                </a:solidFill>
                <a:latin typeface="+mj-lt"/>
              </a:rPr>
              <a:t>οικότοπων</a:t>
            </a:r>
            <a:r>
              <a:rPr lang="el-GR" sz="1400" dirty="0">
                <a:solidFill>
                  <a:srgbClr val="313131"/>
                </a:solidFill>
                <a:latin typeface="+mj-lt"/>
              </a:rPr>
              <a:t> του βουνού, αρωματικά-φαρμακευτικά φυτά, φυτά) μέσω του Χρηματοδοτικού Προγράμματος «Φυσικό Περιβάλλον &amp; Καινοτόμες Δράσεις 2022».</a:t>
            </a:r>
          </a:p>
          <a:p>
            <a:pPr algn="just">
              <a:spcBef>
                <a:spcPts val="600"/>
              </a:spcBef>
              <a:buSzPct val="100000"/>
            </a:pPr>
            <a:r>
              <a:rPr lang="el-GR" sz="1400" dirty="0">
                <a:solidFill>
                  <a:srgbClr val="313131"/>
                </a:solidFill>
                <a:latin typeface="+mj-lt"/>
              </a:rPr>
              <a:t>Στον πρώτο απολογισμό δράσεων μας για το έτος 2023, παρουσιάζουμε όλες τις </a:t>
            </a:r>
            <a:r>
              <a:rPr lang="en-US" sz="1400" dirty="0">
                <a:solidFill>
                  <a:srgbClr val="313131"/>
                </a:solidFill>
                <a:latin typeface="+mj-lt"/>
              </a:rPr>
              <a:t>ESG</a:t>
            </a:r>
            <a:r>
              <a:rPr lang="el-GR" sz="1400" dirty="0">
                <a:solidFill>
                  <a:srgbClr val="313131"/>
                </a:solidFill>
                <a:latin typeface="+mj-lt"/>
              </a:rPr>
              <a:t> (Περιβάλλοντος-Κοινωνίας-Διακυβέρνησης)</a:t>
            </a:r>
            <a:r>
              <a:rPr lang="en-US" sz="1400" dirty="0">
                <a:solidFill>
                  <a:srgbClr val="313131"/>
                </a:solidFill>
                <a:latin typeface="+mj-lt"/>
              </a:rPr>
              <a:t> </a:t>
            </a:r>
            <a:r>
              <a:rPr lang="el-GR" sz="1400" dirty="0">
                <a:solidFill>
                  <a:srgbClr val="313131"/>
                </a:solidFill>
                <a:latin typeface="+mj-lt"/>
              </a:rPr>
              <a:t>πρωτοβουλίες και δράσεις μας που συμβάλλουν στους παγκόσμιους Στόχους Βιώσιμης Ανάπτυξης (</a:t>
            </a:r>
            <a:r>
              <a:rPr lang="en-US" sz="1400" dirty="0">
                <a:solidFill>
                  <a:srgbClr val="313131"/>
                </a:solidFill>
                <a:latin typeface="+mj-lt"/>
              </a:rPr>
              <a:t>SDGs)</a:t>
            </a:r>
            <a:r>
              <a:rPr lang="el-GR" sz="1400" dirty="0">
                <a:solidFill>
                  <a:srgbClr val="313131"/>
                </a:solidFill>
                <a:latin typeface="+mj-lt"/>
              </a:rPr>
              <a:t>,</a:t>
            </a:r>
            <a:r>
              <a:rPr lang="en-US" sz="1400" dirty="0">
                <a:solidFill>
                  <a:srgbClr val="313131"/>
                </a:solidFill>
                <a:latin typeface="+mj-lt"/>
              </a:rPr>
              <a:t> </a:t>
            </a:r>
            <a:r>
              <a:rPr lang="el-GR" sz="1400" dirty="0">
                <a:solidFill>
                  <a:srgbClr val="313131"/>
                </a:solidFill>
                <a:latin typeface="+mj-lt"/>
              </a:rPr>
              <a:t>όπως καθόρισε ο ΟΗΕ το 2015, υποστηρίζοντας κυρίως την περιβαλλοντική διάσταση των </a:t>
            </a:r>
            <a:r>
              <a:rPr lang="en-US" sz="1400" dirty="0">
                <a:solidFill>
                  <a:srgbClr val="313131"/>
                </a:solidFill>
                <a:latin typeface="+mj-lt"/>
              </a:rPr>
              <a:t>SDGs</a:t>
            </a:r>
            <a:r>
              <a:rPr lang="el-GR" sz="1400" dirty="0">
                <a:solidFill>
                  <a:srgbClr val="313131"/>
                </a:solidFill>
                <a:latin typeface="+mj-lt"/>
              </a:rPr>
              <a:t> ως προς την προστασία της βιοποικιλότητας και της αντιμετώπισης της κλιματικής αλλαγής.</a:t>
            </a:r>
          </a:p>
          <a:p>
            <a:pPr algn="just">
              <a:spcBef>
                <a:spcPts val="600"/>
              </a:spcBef>
              <a:buSzPct val="100000"/>
            </a:pPr>
            <a:r>
              <a:rPr lang="el-GR" sz="1400" b="1" i="1" dirty="0">
                <a:solidFill>
                  <a:srgbClr val="009A44"/>
                </a:solidFill>
                <a:latin typeface="+mj-lt"/>
              </a:rPr>
              <a:t>[ Υπογραφή ]</a:t>
            </a:r>
          </a:p>
          <a:p>
            <a:pPr algn="just">
              <a:spcBef>
                <a:spcPts val="600"/>
              </a:spcBef>
              <a:buSzPct val="100000"/>
            </a:pPr>
            <a:r>
              <a:rPr lang="el-GR" sz="1400" b="1" dirty="0">
                <a:solidFill>
                  <a:srgbClr val="313131"/>
                </a:solidFill>
                <a:latin typeface="+mj-lt"/>
              </a:rPr>
              <a:t>Μαρία </a:t>
            </a:r>
            <a:r>
              <a:rPr lang="el-GR" sz="1400" b="1" dirty="0" err="1">
                <a:solidFill>
                  <a:srgbClr val="313131"/>
                </a:solidFill>
                <a:latin typeface="+mj-lt"/>
              </a:rPr>
              <a:t>Μαγκανιά</a:t>
            </a:r>
            <a:endParaRPr lang="el-GR" sz="1400" b="1" dirty="0">
              <a:solidFill>
                <a:srgbClr val="313131"/>
              </a:solidFill>
              <a:latin typeface="+mj-lt"/>
            </a:endParaRPr>
          </a:p>
          <a:p>
            <a:pPr algn="just">
              <a:spcBef>
                <a:spcPts val="600"/>
              </a:spcBef>
              <a:buSzPct val="100000"/>
            </a:pPr>
            <a:r>
              <a:rPr lang="el-GR" sz="1400" i="1" dirty="0">
                <a:solidFill>
                  <a:srgbClr val="313131"/>
                </a:solidFill>
                <a:latin typeface="+mj-lt"/>
              </a:rPr>
              <a:t>Πρόεδρος και Ιδρυτικό μέλος Βοτανικού Κήπου «Απόλλων» – Δελφοί</a:t>
            </a:r>
          </a:p>
        </p:txBody>
      </p:sp>
      <p:sp>
        <p:nvSpPr>
          <p:cNvPr id="5" name="Rectangle: Rounded Corners 4">
            <a:extLst>
              <a:ext uri="{FF2B5EF4-FFF2-40B4-BE49-F238E27FC236}">
                <a16:creationId xmlns:a16="http://schemas.microsoft.com/office/drawing/2014/main" id="{E40EFF6D-FBFB-58EA-1FDF-D23EEFC0CDD9}"/>
              </a:ext>
            </a:extLst>
          </p:cNvPr>
          <p:cNvSpPr/>
          <p:nvPr/>
        </p:nvSpPr>
        <p:spPr bwMode="gray">
          <a:xfrm>
            <a:off x="7347857" y="910489"/>
            <a:ext cx="4386943" cy="4467627"/>
          </a:xfrm>
          <a:prstGeom prst="roundRect">
            <a:avLst/>
          </a:prstGeom>
          <a:solidFill>
            <a:srgbClr val="E7E6E6"/>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l-GR" sz="1200" dirty="0"/>
              <a:t>[ Φωτογραφία της Προέδρου ]</a:t>
            </a:r>
            <a:endParaRPr lang="en-US" sz="1200" dirty="0"/>
          </a:p>
        </p:txBody>
      </p:sp>
      <p:sp>
        <p:nvSpPr>
          <p:cNvPr id="7" name="Rectangle 6">
            <a:extLst>
              <a:ext uri="{FF2B5EF4-FFF2-40B4-BE49-F238E27FC236}">
                <a16:creationId xmlns:a16="http://schemas.microsoft.com/office/drawing/2014/main" id="{2236387A-FC6B-FFBD-E36E-BB9C022FB95F}"/>
              </a:ext>
            </a:extLst>
          </p:cNvPr>
          <p:cNvSpPr/>
          <p:nvPr/>
        </p:nvSpPr>
        <p:spPr>
          <a:xfrm>
            <a:off x="7295433" y="5602805"/>
            <a:ext cx="4491789" cy="506103"/>
          </a:xfrm>
          <a:prstGeom prst="rect">
            <a:avLst/>
          </a:prstGeom>
          <a:noFill/>
          <a:ln w="28575" cap="flat" cmpd="sng" algn="ctr">
            <a:noFill/>
            <a:prstDash val="solid"/>
            <a:miter lim="800000"/>
          </a:ln>
          <a:effectLst/>
        </p:spPr>
        <p:txBody>
          <a:bodyPr rtlCol="0" anchor="t"/>
          <a:lstStyle/>
          <a:p>
            <a:pPr algn="ctr" defTabSz="457200">
              <a:defRPr/>
            </a:pPr>
            <a:r>
              <a:rPr lang="en-US" sz="1400" b="1" i="1">
                <a:solidFill>
                  <a:srgbClr val="009A44"/>
                </a:solidFill>
                <a:latin typeface="+mj-lt"/>
              </a:rPr>
              <a:t>“</a:t>
            </a:r>
            <a:r>
              <a:rPr lang="el-GR" sz="1400" b="1" i="1">
                <a:solidFill>
                  <a:srgbClr val="009A44"/>
                </a:solidFill>
                <a:latin typeface="+mj-lt"/>
              </a:rPr>
              <a:t>Η </a:t>
            </a:r>
            <a:r>
              <a:rPr lang="en-US" sz="1400" b="1" i="1">
                <a:solidFill>
                  <a:srgbClr val="009A44"/>
                </a:solidFill>
                <a:latin typeface="+mj-lt"/>
              </a:rPr>
              <a:t>ESG </a:t>
            </a:r>
            <a:r>
              <a:rPr lang="el-GR" sz="1400" b="1" i="1">
                <a:solidFill>
                  <a:srgbClr val="009A44"/>
                </a:solidFill>
                <a:latin typeface="+mj-lt"/>
              </a:rPr>
              <a:t>προσέγγιση των δράσεων μας είναι η αρχή </a:t>
            </a:r>
          </a:p>
          <a:p>
            <a:pPr algn="ctr" defTabSz="457200">
              <a:defRPr/>
            </a:pPr>
            <a:r>
              <a:rPr lang="el-GR" sz="1400" b="1" i="1">
                <a:solidFill>
                  <a:srgbClr val="009A44"/>
                </a:solidFill>
                <a:latin typeface="+mj-lt"/>
              </a:rPr>
              <a:t>των δεσμεύσεων μας.</a:t>
            </a:r>
            <a:r>
              <a:rPr lang="en-US" sz="1400" b="1" i="1">
                <a:solidFill>
                  <a:srgbClr val="009A44"/>
                </a:solidFill>
                <a:latin typeface="+mj-lt"/>
              </a:rPr>
              <a:t>”</a:t>
            </a:r>
          </a:p>
        </p:txBody>
      </p:sp>
    </p:spTree>
    <p:extLst>
      <p:ext uri="{BB962C8B-B14F-4D97-AF65-F5344CB8AC3E}">
        <p14:creationId xmlns:p14="http://schemas.microsoft.com/office/powerpoint/2010/main" val="74266144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FF985C8-0E7C-2C49-0B6E-62BDE5EF4B56}"/>
              </a:ext>
            </a:extLst>
          </p:cNvPr>
          <p:cNvPicPr>
            <a:picLocks noChangeAspect="1"/>
          </p:cNvPicPr>
          <p:nvPr/>
        </p:nvPicPr>
        <p:blipFill>
          <a:blip r:embed="rId3"/>
          <a:stretch>
            <a:fillRect/>
          </a:stretch>
        </p:blipFill>
        <p:spPr>
          <a:xfrm>
            <a:off x="7026442" y="0"/>
            <a:ext cx="5165558" cy="6858000"/>
          </a:xfrm>
          <a:prstGeom prst="rect">
            <a:avLst/>
          </a:prstGeom>
        </p:spPr>
      </p:pic>
      <p:sp>
        <p:nvSpPr>
          <p:cNvPr id="2" name="Title 2">
            <a:extLst>
              <a:ext uri="{FF2B5EF4-FFF2-40B4-BE49-F238E27FC236}">
                <a16:creationId xmlns:a16="http://schemas.microsoft.com/office/drawing/2014/main" id="{18A8FAD7-1DA2-E19B-47B7-71C483539DA0}"/>
              </a:ext>
            </a:extLst>
          </p:cNvPr>
          <p:cNvSpPr txBox="1">
            <a:spLocks/>
          </p:cNvSpPr>
          <p:nvPr/>
        </p:nvSpPr>
        <p:spPr bwMode="gray">
          <a:xfrm>
            <a:off x="457200" y="345664"/>
            <a:ext cx="11281285" cy="340136"/>
          </a:xfrm>
          <a:prstGeom prst="rect">
            <a:avLst/>
          </a:prstGeom>
        </p:spPr>
        <p:txBody>
          <a:bodyPr vert="horz" lIns="0" tIns="0" rIns="0" bIns="0" rtlCol="0" anchor="t" anchorCtr="0">
            <a:noAutofit/>
          </a:bodyPr>
          <a:lstStyle>
            <a:lvl1pPr algn="l" defTabSz="685800"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pPr>
              <a:defRPr/>
            </a:pPr>
            <a:r>
              <a:rPr lang="en-US">
                <a:solidFill>
                  <a:srgbClr val="86BC25"/>
                </a:solidFill>
                <a:latin typeface="Calibri" panose="020F0502020204030204"/>
              </a:rPr>
              <a:t>B</a:t>
            </a:r>
            <a:r>
              <a:rPr lang="el-GR" err="1">
                <a:solidFill>
                  <a:srgbClr val="86BC25"/>
                </a:solidFill>
                <a:latin typeface="Calibri" panose="020F0502020204030204"/>
              </a:rPr>
              <a:t>οτανικός</a:t>
            </a:r>
            <a:r>
              <a:rPr lang="el-GR">
                <a:solidFill>
                  <a:srgbClr val="86BC25"/>
                </a:solidFill>
                <a:latin typeface="Calibri" panose="020F0502020204030204"/>
              </a:rPr>
              <a:t> Κήπος Δελφών – «Απόλλων»</a:t>
            </a:r>
            <a:r>
              <a:rPr lang="en-US">
                <a:solidFill>
                  <a:sysClr val="windowText" lastClr="000000"/>
                </a:solidFill>
                <a:latin typeface="Calibri" panose="020F0502020204030204"/>
              </a:rPr>
              <a:t>|</a:t>
            </a:r>
            <a:r>
              <a:rPr lang="el-GR">
                <a:solidFill>
                  <a:sysClr val="windowText" lastClr="000000"/>
                </a:solidFill>
                <a:latin typeface="Calibri" panose="020F0502020204030204"/>
              </a:rPr>
              <a:t> Εισαγωγή</a:t>
            </a:r>
            <a:endParaRPr lang="en-US">
              <a:solidFill>
                <a:sysClr val="windowText" lastClr="000000"/>
              </a:solidFill>
              <a:latin typeface="Calibri" panose="020F0502020204030204"/>
            </a:endParaRPr>
          </a:p>
          <a:p>
            <a:pPr defTabSz="914400">
              <a:spcBef>
                <a:spcPts val="0"/>
              </a:spcBef>
              <a:defRPr/>
            </a:pPr>
            <a:r>
              <a:rPr lang="en-US" sz="1600">
                <a:solidFill>
                  <a:prstClr val="white">
                    <a:lumMod val="50000"/>
                  </a:prstClr>
                </a:solidFill>
                <a:latin typeface="Calibri" panose="020F0502020204030204"/>
              </a:rPr>
              <a:t>Highlights</a:t>
            </a:r>
          </a:p>
          <a:p>
            <a:pPr>
              <a:defRPr/>
            </a:pPr>
            <a:endParaRPr lang="en-US">
              <a:solidFill>
                <a:sysClr val="windowText" lastClr="000000"/>
              </a:solidFill>
              <a:latin typeface="Calibri" panose="020F0502020204030204"/>
            </a:endParaRPr>
          </a:p>
        </p:txBody>
      </p:sp>
      <p:sp>
        <p:nvSpPr>
          <p:cNvPr id="3" name="TextBox 2">
            <a:extLst>
              <a:ext uri="{FF2B5EF4-FFF2-40B4-BE49-F238E27FC236}">
                <a16:creationId xmlns:a16="http://schemas.microsoft.com/office/drawing/2014/main" id="{52EA0165-D947-D8A1-F432-32CD5BAE1BC0}"/>
              </a:ext>
            </a:extLst>
          </p:cNvPr>
          <p:cNvSpPr txBox="1"/>
          <p:nvPr/>
        </p:nvSpPr>
        <p:spPr>
          <a:xfrm>
            <a:off x="457200" y="1183864"/>
            <a:ext cx="6340642" cy="6294031"/>
          </a:xfrm>
          <a:prstGeom prst="rect">
            <a:avLst/>
          </a:prstGeom>
          <a:noFill/>
        </p:spPr>
        <p:txBody>
          <a:bodyPr wrap="square" lIns="0" tIns="0" rIns="0" bIns="0" rtlCol="0">
            <a:spAutoFit/>
          </a:bodyPr>
          <a:lstStyle/>
          <a:p>
            <a:pPr algn="just">
              <a:spcBef>
                <a:spcPts val="600"/>
              </a:spcBef>
              <a:buSzPct val="100000"/>
            </a:pPr>
            <a:r>
              <a:rPr lang="el-GR" sz="1400" dirty="0">
                <a:solidFill>
                  <a:srgbClr val="313131"/>
                </a:solidFill>
                <a:latin typeface="+mj-lt"/>
              </a:rPr>
              <a:t>Ο Βοτανικός Κήπος Δελφών με την ονομασία «Απόλλων» είναι μια Αστική εταιρεία μη κερδοσκοπικού χαρακτήρα που δραστηριοποιείται στο δυτικό οικισμό των Δελφών, όμορο του αρχαιολογικού χώρου των Δελφών της Περιφέρειας Φθιώτιδος.</a:t>
            </a:r>
            <a:r>
              <a:rPr lang="en-US" sz="1400" dirty="0">
                <a:solidFill>
                  <a:srgbClr val="313131"/>
                </a:solidFill>
                <a:latin typeface="+mj-lt"/>
              </a:rPr>
              <a:t> </a:t>
            </a:r>
            <a:r>
              <a:rPr lang="el-GR" sz="1400" dirty="0">
                <a:solidFill>
                  <a:srgbClr val="313131"/>
                </a:solidFill>
                <a:latin typeface="+mj-lt"/>
              </a:rPr>
              <a:t>Η γεωγραφική περιοχή όπου βρίσκεται ο </a:t>
            </a:r>
            <a:r>
              <a:rPr lang="el-GR" sz="1400" dirty="0">
                <a:solidFill>
                  <a:srgbClr val="313131"/>
                </a:solidFill>
                <a:latin typeface="+mj-lt"/>
                <a:hlinkClick r:id="rId4"/>
              </a:rPr>
              <a:t>Βοτανικός Κήπος Δελφών </a:t>
            </a:r>
            <a:r>
              <a:rPr lang="el-GR" sz="1400" dirty="0">
                <a:solidFill>
                  <a:srgbClr val="313131"/>
                </a:solidFill>
                <a:latin typeface="+mj-lt"/>
              </a:rPr>
              <a:t>τυγχάνει να ανήκει στην Αρχαιολογική Ζώνη Α, πράγμα που θέτει περιορισμούς ως προς την ανάπτυξη</a:t>
            </a:r>
            <a:r>
              <a:rPr lang="en-US" sz="1400" dirty="0">
                <a:solidFill>
                  <a:srgbClr val="313131"/>
                </a:solidFill>
                <a:latin typeface="+mj-lt"/>
              </a:rPr>
              <a:t> </a:t>
            </a:r>
            <a:r>
              <a:rPr lang="el-GR" sz="1400" dirty="0">
                <a:solidFill>
                  <a:srgbClr val="313131"/>
                </a:solidFill>
                <a:latin typeface="+mj-lt"/>
              </a:rPr>
              <a:t>εμπορικών δραστηριοτήτων και από την άλλη προστατεύει το φυσικό περιβάλλον.</a:t>
            </a:r>
          </a:p>
          <a:p>
            <a:pPr algn="just">
              <a:spcBef>
                <a:spcPts val="600"/>
              </a:spcBef>
              <a:buSzPct val="100000"/>
            </a:pPr>
            <a:r>
              <a:rPr lang="el-GR" sz="1400" dirty="0">
                <a:solidFill>
                  <a:srgbClr val="313131"/>
                </a:solidFill>
                <a:latin typeface="+mj-lt"/>
              </a:rPr>
              <a:t>Η έκταση του Βοτανικού Κήπου Δελφών ορίζεται σε έκταση 11 στρεμμάτων και διατηρεί, μεταξύ άλλων, Τράπεζα σπερμάτων με 250 αυτόφυτα, καθώς φιλοξενεί και το είδος </a:t>
            </a:r>
            <a:r>
              <a:rPr lang="el-GR" sz="1400" dirty="0" err="1">
                <a:solidFill>
                  <a:srgbClr val="313131"/>
                </a:solidFill>
                <a:latin typeface="+mj-lt"/>
              </a:rPr>
              <a:t>Bupleurum</a:t>
            </a:r>
            <a:r>
              <a:rPr lang="el-GR" sz="1400" dirty="0">
                <a:solidFill>
                  <a:srgbClr val="313131"/>
                </a:solidFill>
                <a:latin typeface="+mj-lt"/>
              </a:rPr>
              <a:t> </a:t>
            </a:r>
            <a:r>
              <a:rPr lang="el-GR" sz="1400" dirty="0" err="1">
                <a:solidFill>
                  <a:srgbClr val="313131"/>
                </a:solidFill>
                <a:latin typeface="+mj-lt"/>
              </a:rPr>
              <a:t>capillare</a:t>
            </a:r>
            <a:r>
              <a:rPr lang="el-GR" sz="1400" dirty="0">
                <a:solidFill>
                  <a:srgbClr val="313131"/>
                </a:solidFill>
                <a:latin typeface="+mj-lt"/>
              </a:rPr>
              <a:t> που έχει τεθεί σε προτεραιότητα για προστασία από την Ευρωπαϊκή Ένωση.</a:t>
            </a:r>
            <a:endParaRPr lang="el-GR" sz="1400" dirty="0">
              <a:latin typeface="+mj-lt"/>
            </a:endParaRPr>
          </a:p>
          <a:p>
            <a:pPr algn="just">
              <a:spcBef>
                <a:spcPts val="600"/>
              </a:spcBef>
              <a:buSzPct val="100000"/>
            </a:pPr>
            <a:r>
              <a:rPr lang="el-GR" sz="1400" kern="0" dirty="0">
                <a:latin typeface="+mj-lt"/>
              </a:rPr>
              <a:t>Το </a:t>
            </a:r>
            <a:r>
              <a:rPr lang="el-GR" sz="1400" b="1" dirty="0">
                <a:solidFill>
                  <a:srgbClr val="86BC25"/>
                </a:solidFill>
                <a:latin typeface="+mj-lt"/>
              </a:rPr>
              <a:t>Στρατηγικό Σχέδιο</a:t>
            </a:r>
            <a:r>
              <a:rPr lang="el-GR" sz="1400" kern="0" dirty="0">
                <a:latin typeface="+mj-lt"/>
              </a:rPr>
              <a:t> του Βοτανικού Κήπου Δελφών – «Απόλλων» βασίζεται σε τρεις πυλώνες:</a:t>
            </a:r>
          </a:p>
          <a:p>
            <a:pPr marL="342900" indent="-342900" algn="just">
              <a:spcBef>
                <a:spcPts val="600"/>
              </a:spcBef>
              <a:buSzPct val="100000"/>
              <a:buAutoNum type="arabicPeriod"/>
            </a:pPr>
            <a:r>
              <a:rPr lang="el-GR" sz="1400" kern="0" dirty="0">
                <a:latin typeface="+mj-lt"/>
              </a:rPr>
              <a:t>Ανάδειξη των μοναδικών φαρμακευτικών και βρώσιμων ιδιοτήτων της τοπικής χλωρίδας και σύνδεση τους με την αρχαιότητα, την ιστορία και την παράδοση. </a:t>
            </a:r>
          </a:p>
          <a:p>
            <a:pPr marL="342900" indent="-342900" algn="just">
              <a:spcBef>
                <a:spcPts val="600"/>
              </a:spcBef>
              <a:buSzPct val="100000"/>
              <a:buAutoNum type="arabicPeriod"/>
            </a:pPr>
            <a:r>
              <a:rPr lang="el-GR" sz="1400" kern="0" dirty="0">
                <a:latin typeface="+mj-lt"/>
              </a:rPr>
              <a:t>Ευαισθητοποίηση του κοινού μέσω εκπαιδευτικών προγραμμάτων σε θέματα Περιβάλλοντος και Βιώσιμης Ανάπτυξης. </a:t>
            </a:r>
          </a:p>
          <a:p>
            <a:pPr marL="342900" indent="-342900" algn="just">
              <a:spcBef>
                <a:spcPts val="600"/>
              </a:spcBef>
              <a:buSzPct val="100000"/>
              <a:buAutoNum type="arabicPeriod"/>
            </a:pPr>
            <a:r>
              <a:rPr lang="el-GR" sz="1400" kern="0" dirty="0">
                <a:latin typeface="+mj-lt"/>
              </a:rPr>
              <a:t>Ανάπτυξη ερευνητικών δραστηριοτήτων σε τομείς που αφορούν την γεωργία, την βιομηχανία και την επιχειρηματικότητα μέσω επιστημονικών δικτύων που θα προσφέρει χρήσιμες γνώσεις και οικονομική ευμάρεια στην τοπική κοινωνία. </a:t>
            </a:r>
          </a:p>
          <a:p>
            <a:pPr algn="just">
              <a:spcBef>
                <a:spcPts val="600"/>
              </a:spcBef>
              <a:buSzPct val="100000"/>
            </a:pPr>
            <a:r>
              <a:rPr lang="el-GR" sz="1400" dirty="0">
                <a:latin typeface="+mj-lt"/>
              </a:rPr>
              <a:t>Ο Απολογισμός δράσεων εταιρικής υπευθυνότητας 2023 έχει αναπτυχθεί σύμφωνα με</a:t>
            </a:r>
            <a:r>
              <a:rPr lang="en-US" sz="1400" dirty="0">
                <a:latin typeface="+mj-lt"/>
              </a:rPr>
              <a:t> </a:t>
            </a:r>
            <a:r>
              <a:rPr lang="el-GR" sz="1400" dirty="0">
                <a:latin typeface="+mj-lt"/>
              </a:rPr>
              <a:t>την </a:t>
            </a:r>
            <a:r>
              <a:rPr lang="en-US" sz="1400" dirty="0">
                <a:latin typeface="+mj-lt"/>
              </a:rPr>
              <a:t>ESG</a:t>
            </a:r>
            <a:r>
              <a:rPr lang="el-GR" sz="1400" dirty="0">
                <a:latin typeface="+mj-lt"/>
              </a:rPr>
              <a:t> (</a:t>
            </a:r>
            <a:r>
              <a:rPr lang="en-US" sz="1400" dirty="0">
                <a:latin typeface="+mj-lt"/>
              </a:rPr>
              <a:t>environment, social, governance) </a:t>
            </a:r>
            <a:r>
              <a:rPr lang="el-GR" sz="1400" dirty="0">
                <a:latin typeface="+mj-lt"/>
              </a:rPr>
              <a:t>προσέγγιση, με στόχο να αναδείξει την επιχειρηματική βιωσιμότητα του Κήπου, την κοινωνική του ευθύνη και την διαφάνεια των επιδόσεων του.</a:t>
            </a:r>
          </a:p>
          <a:p>
            <a:pPr algn="just">
              <a:spcBef>
                <a:spcPts val="600"/>
              </a:spcBef>
              <a:buSzPct val="100000"/>
            </a:pPr>
            <a:endParaRPr lang="el-GR" sz="1400" dirty="0">
              <a:latin typeface="+mj-lt"/>
            </a:endParaRPr>
          </a:p>
          <a:p>
            <a:pPr algn="just">
              <a:spcBef>
                <a:spcPts val="600"/>
              </a:spcBef>
              <a:buSzPct val="100000"/>
            </a:pPr>
            <a:endParaRPr lang="el-GR" sz="1400" dirty="0">
              <a:latin typeface="+mj-lt"/>
            </a:endParaRPr>
          </a:p>
          <a:p>
            <a:pPr algn="just">
              <a:spcBef>
                <a:spcPts val="600"/>
              </a:spcBef>
              <a:buSzPct val="100000"/>
            </a:pPr>
            <a:endParaRPr lang="en-US" sz="1400" dirty="0">
              <a:solidFill>
                <a:srgbClr val="313131"/>
              </a:solidFill>
              <a:latin typeface="+mj-lt"/>
            </a:endParaRPr>
          </a:p>
        </p:txBody>
      </p:sp>
      <p:sp>
        <p:nvSpPr>
          <p:cNvPr id="8" name="Rectangle 7">
            <a:extLst>
              <a:ext uri="{FF2B5EF4-FFF2-40B4-BE49-F238E27FC236}">
                <a16:creationId xmlns:a16="http://schemas.microsoft.com/office/drawing/2014/main" id="{6F94BB03-6856-7056-0EDD-6AF03F7F520E}"/>
              </a:ext>
            </a:extLst>
          </p:cNvPr>
          <p:cNvSpPr/>
          <p:nvPr/>
        </p:nvSpPr>
        <p:spPr>
          <a:xfrm>
            <a:off x="7026442" y="4543853"/>
            <a:ext cx="4903405" cy="1613870"/>
          </a:xfrm>
          <a:prstGeom prst="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b="1" kern="0">
                <a:solidFill>
                  <a:schemeClr val="bg1"/>
                </a:solidFill>
                <a:latin typeface="+mj-lt"/>
              </a:rPr>
              <a:t>Η αποστολή μας </a:t>
            </a:r>
          </a:p>
          <a:p>
            <a:pPr algn="ctr"/>
            <a:endParaRPr lang="el-GR" b="1" kern="0">
              <a:solidFill>
                <a:schemeClr val="bg1"/>
              </a:solidFill>
              <a:latin typeface="+mj-lt"/>
            </a:endParaRPr>
          </a:p>
          <a:p>
            <a:pPr marL="285750" indent="-285750" algn="ctr">
              <a:buFont typeface="Wingdings" panose="05000000000000000000" pitchFamily="2" charset="2"/>
              <a:buChar char="Ø"/>
            </a:pPr>
            <a:r>
              <a:rPr lang="el-GR" sz="1400">
                <a:solidFill>
                  <a:schemeClr val="bg1"/>
                </a:solidFill>
                <a:latin typeface="+mj-lt"/>
              </a:rPr>
              <a:t>Η προάσπιση και διαφύλαξη της τοπικής βιοποικιλότητας μέσω της δημιουργίας εκτεταμένης βάσης γεννητικού υλικού με τα προστατευόμενα είδη του Παρνασσού. </a:t>
            </a:r>
          </a:p>
          <a:p>
            <a:pPr marL="285750" indent="-285750" algn="ctr">
              <a:buFont typeface="Wingdings" panose="05000000000000000000" pitchFamily="2" charset="2"/>
              <a:buChar char="Ø"/>
            </a:pPr>
            <a:endParaRPr lang="el-GR" sz="1400">
              <a:solidFill>
                <a:schemeClr val="bg1"/>
              </a:solidFill>
              <a:latin typeface="+mj-lt"/>
            </a:endParaRPr>
          </a:p>
          <a:p>
            <a:pPr marL="285750" indent="-285750" algn="ctr">
              <a:buFont typeface="Wingdings" panose="05000000000000000000" pitchFamily="2" charset="2"/>
              <a:buChar char="Ø"/>
            </a:pPr>
            <a:r>
              <a:rPr lang="el-GR" sz="1400">
                <a:solidFill>
                  <a:schemeClr val="bg1"/>
                </a:solidFill>
                <a:latin typeface="+mj-lt"/>
              </a:rPr>
              <a:t>Συμβολή στη τοπική οικονομία με βιώσιμο τρόπο, αναδεικνύοντας τον ορεινό εναλλακτικό τουρισμό </a:t>
            </a:r>
          </a:p>
          <a:p>
            <a:pPr algn="ctr"/>
            <a:r>
              <a:rPr lang="el-GR" sz="1400">
                <a:solidFill>
                  <a:schemeClr val="bg1"/>
                </a:solidFill>
                <a:latin typeface="+mj-lt"/>
              </a:rPr>
              <a:t>της περιοχής.</a:t>
            </a:r>
            <a:endParaRPr lang="en-US" sz="1400">
              <a:solidFill>
                <a:schemeClr val="bg1"/>
              </a:solidFill>
              <a:latin typeface="+mj-lt"/>
            </a:endParaRPr>
          </a:p>
          <a:p>
            <a:pPr algn="ctr"/>
            <a:endParaRPr lang="en-US" b="1" kern="0">
              <a:solidFill>
                <a:schemeClr val="bg1"/>
              </a:solidFill>
              <a:latin typeface="+mj-lt"/>
            </a:endParaRPr>
          </a:p>
        </p:txBody>
      </p:sp>
      <p:sp>
        <p:nvSpPr>
          <p:cNvPr id="6" name="Rectangle 5">
            <a:extLst>
              <a:ext uri="{FF2B5EF4-FFF2-40B4-BE49-F238E27FC236}">
                <a16:creationId xmlns:a16="http://schemas.microsoft.com/office/drawing/2014/main" id="{EE524F7E-2BA0-89E3-7487-2A8B667A45AE}"/>
              </a:ext>
            </a:extLst>
          </p:cNvPr>
          <p:cNvSpPr/>
          <p:nvPr/>
        </p:nvSpPr>
        <p:spPr>
          <a:xfrm>
            <a:off x="7615988" y="899116"/>
            <a:ext cx="4313859" cy="834194"/>
          </a:xfrm>
          <a:prstGeom prst="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b="1" kern="0">
                <a:solidFill>
                  <a:schemeClr val="bg1"/>
                </a:solidFill>
                <a:latin typeface="+mj-lt"/>
              </a:rPr>
              <a:t>Το όραμα μας</a:t>
            </a:r>
          </a:p>
          <a:p>
            <a:pPr algn="ctr"/>
            <a:endParaRPr lang="el-GR" kern="0">
              <a:solidFill>
                <a:schemeClr val="bg1"/>
              </a:solidFill>
              <a:latin typeface="+mj-lt"/>
            </a:endParaRPr>
          </a:p>
          <a:p>
            <a:pPr algn="ctr"/>
            <a:r>
              <a:rPr lang="el-GR" sz="1400">
                <a:solidFill>
                  <a:schemeClr val="bg1"/>
                </a:solidFill>
                <a:latin typeface="+mj-lt"/>
              </a:rPr>
              <a:t>Η δημιουργία ενός πρότυπου Κέντρου βιοποικιλότητας και πολιτιστικής διαχείρισης στην ευρύτερη περιοχή των Δελφών.</a:t>
            </a:r>
          </a:p>
          <a:p>
            <a:pPr algn="ctr"/>
            <a:endParaRPr lang="el-GR" kern="0">
              <a:solidFill>
                <a:schemeClr val="bg1"/>
              </a:solidFill>
              <a:latin typeface="+mj-lt"/>
            </a:endParaRPr>
          </a:p>
        </p:txBody>
      </p:sp>
    </p:spTree>
    <p:extLst>
      <p:ext uri="{BB962C8B-B14F-4D97-AF65-F5344CB8AC3E}">
        <p14:creationId xmlns:p14="http://schemas.microsoft.com/office/powerpoint/2010/main" val="213444697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18A8FAD7-1DA2-E19B-47B7-71C483539DA0}"/>
              </a:ext>
            </a:extLst>
          </p:cNvPr>
          <p:cNvSpPr txBox="1">
            <a:spLocks/>
          </p:cNvSpPr>
          <p:nvPr/>
        </p:nvSpPr>
        <p:spPr bwMode="gray">
          <a:xfrm>
            <a:off x="457200" y="345664"/>
            <a:ext cx="11281285" cy="340136"/>
          </a:xfrm>
          <a:prstGeom prst="rect">
            <a:avLst/>
          </a:prstGeom>
        </p:spPr>
        <p:txBody>
          <a:bodyPr vert="horz" lIns="0" tIns="0" rIns="0" bIns="0" rtlCol="0" anchor="t" anchorCtr="0">
            <a:noAutofit/>
          </a:bodyPr>
          <a:lstStyle>
            <a:lvl1pPr algn="l" defTabSz="685800"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pPr>
              <a:defRPr/>
            </a:pPr>
            <a:r>
              <a:rPr lang="en-US">
                <a:solidFill>
                  <a:srgbClr val="86BC25"/>
                </a:solidFill>
                <a:latin typeface="Calibri" panose="020F0502020204030204"/>
              </a:rPr>
              <a:t>B</a:t>
            </a:r>
            <a:r>
              <a:rPr lang="el-GR" err="1">
                <a:solidFill>
                  <a:srgbClr val="86BC25"/>
                </a:solidFill>
                <a:latin typeface="Calibri" panose="020F0502020204030204"/>
              </a:rPr>
              <a:t>οτανικός</a:t>
            </a:r>
            <a:r>
              <a:rPr lang="el-GR">
                <a:solidFill>
                  <a:srgbClr val="86BC25"/>
                </a:solidFill>
                <a:latin typeface="Calibri" panose="020F0502020204030204"/>
              </a:rPr>
              <a:t> Κήπος Δελφών – «Απόλλων»</a:t>
            </a:r>
            <a:r>
              <a:rPr lang="en-US">
                <a:solidFill>
                  <a:sysClr val="windowText" lastClr="000000"/>
                </a:solidFill>
                <a:latin typeface="Calibri" panose="020F0502020204030204"/>
              </a:rPr>
              <a:t>|</a:t>
            </a:r>
            <a:r>
              <a:rPr lang="el-GR">
                <a:solidFill>
                  <a:sysClr val="windowText" lastClr="000000"/>
                </a:solidFill>
                <a:latin typeface="Calibri" panose="020F0502020204030204"/>
              </a:rPr>
              <a:t> Αποτύπωμα των δράσεων</a:t>
            </a:r>
            <a:endParaRPr lang="en-US">
              <a:solidFill>
                <a:sysClr val="windowText" lastClr="000000"/>
              </a:solidFill>
              <a:latin typeface="Calibri" panose="020F0502020204030204"/>
            </a:endParaRPr>
          </a:p>
          <a:p>
            <a:pPr defTabSz="914400">
              <a:spcBef>
                <a:spcPts val="0"/>
              </a:spcBef>
              <a:defRPr/>
            </a:pPr>
            <a:r>
              <a:rPr lang="el-GR" sz="1600">
                <a:solidFill>
                  <a:prstClr val="white">
                    <a:lumMod val="50000"/>
                  </a:prstClr>
                </a:solidFill>
                <a:latin typeface="Calibri" panose="020F0502020204030204"/>
              </a:rPr>
              <a:t>Με μια ματιά…</a:t>
            </a:r>
            <a:endParaRPr lang="en-US">
              <a:solidFill>
                <a:sysClr val="windowText" lastClr="000000"/>
              </a:solidFill>
              <a:latin typeface="Calibri" panose="020F0502020204030204"/>
            </a:endParaRPr>
          </a:p>
        </p:txBody>
      </p:sp>
      <p:pic>
        <p:nvPicPr>
          <p:cNvPr id="10" name="Graphic 9" descr="Board Of Directors outline">
            <a:extLst>
              <a:ext uri="{FF2B5EF4-FFF2-40B4-BE49-F238E27FC236}">
                <a16:creationId xmlns:a16="http://schemas.microsoft.com/office/drawing/2014/main" id="{783AFE38-CE90-CABC-4993-7A9966E107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81754" y="1331777"/>
            <a:ext cx="917415" cy="914400"/>
          </a:xfrm>
          <a:prstGeom prst="rect">
            <a:avLst/>
          </a:prstGeom>
        </p:spPr>
      </p:pic>
      <p:pic>
        <p:nvPicPr>
          <p:cNvPr id="7" name="Graphic 6" descr="Agriculture outline">
            <a:extLst>
              <a:ext uri="{FF2B5EF4-FFF2-40B4-BE49-F238E27FC236}">
                <a16:creationId xmlns:a16="http://schemas.microsoft.com/office/drawing/2014/main" id="{27166034-03FA-1EA7-03D2-231DBDC523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54032" y="1208446"/>
            <a:ext cx="917415" cy="914400"/>
          </a:xfrm>
          <a:prstGeom prst="rect">
            <a:avLst/>
          </a:prstGeom>
        </p:spPr>
      </p:pic>
      <p:sp>
        <p:nvSpPr>
          <p:cNvPr id="3" name="Rectangle 2">
            <a:extLst>
              <a:ext uri="{FF2B5EF4-FFF2-40B4-BE49-F238E27FC236}">
                <a16:creationId xmlns:a16="http://schemas.microsoft.com/office/drawing/2014/main" id="{1D99C2D4-1EE2-4A79-2804-3F61578807E1}"/>
              </a:ext>
            </a:extLst>
          </p:cNvPr>
          <p:cNvSpPr/>
          <p:nvPr/>
        </p:nvSpPr>
        <p:spPr bwMode="gray">
          <a:xfrm>
            <a:off x="457201" y="997383"/>
            <a:ext cx="3374570" cy="5610245"/>
          </a:xfrm>
          <a:prstGeom prst="rect">
            <a:avLst/>
          </a:prstGeom>
          <a:solidFill>
            <a:srgbClr val="E8E8E8"/>
          </a:solidFill>
          <a:ln w="19050" algn="ctr">
            <a:noFill/>
            <a:miter lim="800000"/>
            <a:headEnd/>
            <a:tailEnd/>
          </a:ln>
        </p:spPr>
        <p:txBody>
          <a:bodyPr wrap="square" lIns="88900" tIns="88900" rIns="88900" bIns="88900" rtlCol="0" anchor="ctr"/>
          <a:lstStyle/>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ctr">
              <a:lnSpc>
                <a:spcPct val="106000"/>
              </a:lnSpc>
            </a:pPr>
            <a:endParaRPr lang="el-GR" sz="2400" b="1" dirty="0">
              <a:solidFill>
                <a:srgbClr val="86BC25"/>
              </a:solidFill>
              <a:latin typeface="+mj-lt"/>
            </a:endParaRPr>
          </a:p>
          <a:p>
            <a:pPr algn="ctr">
              <a:lnSpc>
                <a:spcPct val="106000"/>
              </a:lnSpc>
            </a:pPr>
            <a:r>
              <a:rPr lang="en-US" sz="2400" b="1" dirty="0">
                <a:solidFill>
                  <a:srgbClr val="86BC25"/>
                </a:solidFill>
                <a:latin typeface="+mj-lt"/>
              </a:rPr>
              <a:t>E</a:t>
            </a:r>
          </a:p>
          <a:p>
            <a:pPr algn="ctr">
              <a:lnSpc>
                <a:spcPct val="106000"/>
              </a:lnSpc>
            </a:pPr>
            <a:endParaRPr lang="en-US" sz="2400" b="1" dirty="0">
              <a:latin typeface="+mj-lt"/>
            </a:endParaRPr>
          </a:p>
        </p:txBody>
      </p:sp>
      <p:sp>
        <p:nvSpPr>
          <p:cNvPr id="4" name="Rectangle 3">
            <a:extLst>
              <a:ext uri="{FF2B5EF4-FFF2-40B4-BE49-F238E27FC236}">
                <a16:creationId xmlns:a16="http://schemas.microsoft.com/office/drawing/2014/main" id="{239A97FF-C8C7-F22D-D792-2119E89BE234}"/>
              </a:ext>
            </a:extLst>
          </p:cNvPr>
          <p:cNvSpPr/>
          <p:nvPr/>
        </p:nvSpPr>
        <p:spPr bwMode="gray">
          <a:xfrm>
            <a:off x="4065891" y="997383"/>
            <a:ext cx="4054852" cy="5610245"/>
          </a:xfrm>
          <a:prstGeom prst="rect">
            <a:avLst/>
          </a:prstGeom>
          <a:solidFill>
            <a:srgbClr val="E8E8E8"/>
          </a:solidFill>
          <a:ln w="19050" algn="ctr">
            <a:noFill/>
            <a:miter lim="800000"/>
            <a:headEnd/>
            <a:tailEnd/>
          </a:ln>
        </p:spPr>
        <p:txBody>
          <a:bodyPr wrap="square" lIns="88900" tIns="88900" rIns="88900" bIns="88900" rtlCol="0" anchor="ctr"/>
          <a:lstStyle/>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ctr">
              <a:lnSpc>
                <a:spcPct val="106000"/>
              </a:lnSpc>
            </a:pPr>
            <a:endParaRPr lang="el-GR" sz="2400" b="1" dirty="0">
              <a:solidFill>
                <a:srgbClr val="86BC25"/>
              </a:solidFill>
              <a:latin typeface="+mj-lt"/>
            </a:endParaRPr>
          </a:p>
          <a:p>
            <a:pPr algn="ctr">
              <a:lnSpc>
                <a:spcPct val="106000"/>
              </a:lnSpc>
            </a:pPr>
            <a:r>
              <a:rPr lang="en-US" sz="2400" b="1" dirty="0">
                <a:solidFill>
                  <a:srgbClr val="86BC25"/>
                </a:solidFill>
                <a:latin typeface="+mj-lt"/>
              </a:rPr>
              <a:t>S</a:t>
            </a:r>
          </a:p>
        </p:txBody>
      </p:sp>
      <p:sp>
        <p:nvSpPr>
          <p:cNvPr id="5" name="Rectangle 4">
            <a:extLst>
              <a:ext uri="{FF2B5EF4-FFF2-40B4-BE49-F238E27FC236}">
                <a16:creationId xmlns:a16="http://schemas.microsoft.com/office/drawing/2014/main" id="{856FF250-AA61-2A34-F9D6-319DD1FAC655}"/>
              </a:ext>
            </a:extLst>
          </p:cNvPr>
          <p:cNvSpPr/>
          <p:nvPr/>
        </p:nvSpPr>
        <p:spPr bwMode="gray">
          <a:xfrm>
            <a:off x="8360231" y="997383"/>
            <a:ext cx="3374570" cy="5610245"/>
          </a:xfrm>
          <a:prstGeom prst="rect">
            <a:avLst/>
          </a:prstGeom>
          <a:solidFill>
            <a:srgbClr val="E8E8E8"/>
          </a:solidFill>
          <a:ln w="19050" algn="ctr">
            <a:noFill/>
            <a:miter lim="800000"/>
            <a:headEnd/>
            <a:tailEnd/>
          </a:ln>
        </p:spPr>
        <p:txBody>
          <a:bodyPr wrap="square" lIns="88900" tIns="88900" rIns="88900" bIns="88900" rtlCol="0" anchor="ctr"/>
          <a:lstStyle/>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just">
              <a:lnSpc>
                <a:spcPct val="106000"/>
              </a:lnSpc>
            </a:pPr>
            <a:endParaRPr lang="en-US" sz="1600" b="1" dirty="0">
              <a:latin typeface="+mj-lt"/>
            </a:endParaRPr>
          </a:p>
          <a:p>
            <a:pPr algn="ctr">
              <a:lnSpc>
                <a:spcPct val="106000"/>
              </a:lnSpc>
            </a:pPr>
            <a:endParaRPr lang="el-GR" sz="2400" b="1" dirty="0">
              <a:solidFill>
                <a:srgbClr val="86BC25"/>
              </a:solidFill>
              <a:latin typeface="+mj-lt"/>
            </a:endParaRPr>
          </a:p>
          <a:p>
            <a:pPr algn="ctr">
              <a:lnSpc>
                <a:spcPct val="106000"/>
              </a:lnSpc>
            </a:pPr>
            <a:r>
              <a:rPr lang="en-US" sz="2400" b="1" dirty="0">
                <a:solidFill>
                  <a:srgbClr val="86BC25"/>
                </a:solidFill>
                <a:latin typeface="+mj-lt"/>
              </a:rPr>
              <a:t>G</a:t>
            </a:r>
          </a:p>
        </p:txBody>
      </p:sp>
      <p:sp>
        <p:nvSpPr>
          <p:cNvPr id="11" name="Rectangle 10">
            <a:extLst>
              <a:ext uri="{FF2B5EF4-FFF2-40B4-BE49-F238E27FC236}">
                <a16:creationId xmlns:a16="http://schemas.microsoft.com/office/drawing/2014/main" id="{7E32023A-D0C0-1BF8-8D31-862B75088A88}"/>
              </a:ext>
            </a:extLst>
          </p:cNvPr>
          <p:cNvSpPr/>
          <p:nvPr/>
        </p:nvSpPr>
        <p:spPr bwMode="gray">
          <a:xfrm>
            <a:off x="9424477" y="1476738"/>
            <a:ext cx="2310322" cy="1352206"/>
          </a:xfrm>
          <a:prstGeom prst="rect">
            <a:avLst/>
          </a:prstGeom>
          <a:solidFill>
            <a:srgbClr val="E8E8E8"/>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l-GR" sz="1600" b="1">
                <a:latin typeface="+mj-lt"/>
              </a:rPr>
              <a:t>Η ΙΣΤΟΡΙΑ ΜΑΣ</a:t>
            </a:r>
          </a:p>
          <a:p>
            <a:pPr>
              <a:lnSpc>
                <a:spcPct val="106000"/>
              </a:lnSpc>
              <a:buFont typeface="Wingdings 2" pitchFamily="18" charset="2"/>
              <a:buNone/>
            </a:pPr>
            <a:r>
              <a:rPr lang="el-GR" sz="2400" b="1">
                <a:latin typeface="+mj-lt"/>
              </a:rPr>
              <a:t>7</a:t>
            </a:r>
          </a:p>
          <a:p>
            <a:pPr>
              <a:lnSpc>
                <a:spcPct val="106000"/>
              </a:lnSpc>
              <a:buFont typeface="Wingdings 2" pitchFamily="18" charset="2"/>
              <a:buNone/>
            </a:pPr>
            <a:r>
              <a:rPr lang="el-GR" sz="1400">
                <a:latin typeface="+mj-lt"/>
              </a:rPr>
              <a:t>χρόνια ανοδικής πορείας και προσφοράς</a:t>
            </a:r>
          </a:p>
          <a:p>
            <a:pPr>
              <a:lnSpc>
                <a:spcPct val="106000"/>
              </a:lnSpc>
              <a:buFont typeface="Wingdings 2" pitchFamily="18" charset="2"/>
              <a:buNone/>
            </a:pPr>
            <a:endParaRPr lang="en-US" sz="2400" b="1">
              <a:latin typeface="+mj-lt"/>
            </a:endParaRPr>
          </a:p>
        </p:txBody>
      </p:sp>
      <p:pic>
        <p:nvPicPr>
          <p:cNvPr id="14" name="Graphic 13" descr="Agriculture outline">
            <a:extLst>
              <a:ext uri="{FF2B5EF4-FFF2-40B4-BE49-F238E27FC236}">
                <a16:creationId xmlns:a16="http://schemas.microsoft.com/office/drawing/2014/main" id="{F5DADAE1-0C1B-C40D-7E35-DDA799FABD9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31970" y="1079063"/>
            <a:ext cx="860923" cy="858094"/>
          </a:xfrm>
          <a:prstGeom prst="rect">
            <a:avLst/>
          </a:prstGeom>
        </p:spPr>
      </p:pic>
      <p:sp>
        <p:nvSpPr>
          <p:cNvPr id="16" name="Rectangle 15">
            <a:extLst>
              <a:ext uri="{FF2B5EF4-FFF2-40B4-BE49-F238E27FC236}">
                <a16:creationId xmlns:a16="http://schemas.microsoft.com/office/drawing/2014/main" id="{8AFFE28F-6AFA-31ED-892D-93C34080F508}"/>
              </a:ext>
            </a:extLst>
          </p:cNvPr>
          <p:cNvSpPr/>
          <p:nvPr/>
        </p:nvSpPr>
        <p:spPr bwMode="gray">
          <a:xfrm>
            <a:off x="1403710" y="1665646"/>
            <a:ext cx="2382063" cy="2056891"/>
          </a:xfrm>
          <a:prstGeom prst="rect">
            <a:avLst/>
          </a:prstGeom>
          <a:solidFill>
            <a:srgbClr val="E8E8E8"/>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l-GR" sz="1600" b="1" dirty="0">
                <a:latin typeface="+mj-lt"/>
              </a:rPr>
              <a:t>ΤΡΑΠΕΖΑ ΣΜΕΡΜΑΤΩΝ</a:t>
            </a:r>
          </a:p>
          <a:p>
            <a:pPr>
              <a:lnSpc>
                <a:spcPct val="106000"/>
              </a:lnSpc>
              <a:buFont typeface="Wingdings 2" pitchFamily="18" charset="2"/>
              <a:buNone/>
            </a:pPr>
            <a:r>
              <a:rPr lang="el-GR" sz="2400" b="1" dirty="0">
                <a:latin typeface="+mj-lt"/>
              </a:rPr>
              <a:t>250</a:t>
            </a:r>
          </a:p>
          <a:p>
            <a:pPr>
              <a:lnSpc>
                <a:spcPct val="106000"/>
              </a:lnSpc>
              <a:buFont typeface="Wingdings 2" pitchFamily="18" charset="2"/>
              <a:buNone/>
            </a:pPr>
            <a:r>
              <a:rPr lang="el-GR" sz="1400" dirty="0">
                <a:latin typeface="+mj-lt"/>
              </a:rPr>
              <a:t>φυτών της περιοχής του Παρνασσού</a:t>
            </a:r>
          </a:p>
          <a:p>
            <a:pPr>
              <a:lnSpc>
                <a:spcPct val="106000"/>
              </a:lnSpc>
              <a:buFont typeface="Wingdings 2" pitchFamily="18" charset="2"/>
              <a:buNone/>
            </a:pPr>
            <a:endParaRPr lang="el-GR" sz="1400" dirty="0">
              <a:latin typeface="+mj-lt"/>
            </a:endParaRPr>
          </a:p>
          <a:p>
            <a:pPr>
              <a:lnSpc>
                <a:spcPct val="106000"/>
              </a:lnSpc>
              <a:buFont typeface="Wingdings 2" pitchFamily="18" charset="2"/>
              <a:buNone/>
            </a:pPr>
            <a:r>
              <a:rPr lang="el-GR" sz="2400" b="1" dirty="0">
                <a:latin typeface="+mj-lt"/>
              </a:rPr>
              <a:t>10 </a:t>
            </a:r>
          </a:p>
          <a:p>
            <a:pPr>
              <a:lnSpc>
                <a:spcPct val="106000"/>
              </a:lnSpc>
              <a:buFont typeface="Wingdings 2" pitchFamily="18" charset="2"/>
              <a:buNone/>
            </a:pPr>
            <a:r>
              <a:rPr lang="el-GR" sz="1400" dirty="0">
                <a:latin typeface="+mj-lt"/>
              </a:rPr>
              <a:t>προστατευόμενα βότανα</a:t>
            </a:r>
          </a:p>
          <a:p>
            <a:pPr>
              <a:lnSpc>
                <a:spcPct val="106000"/>
              </a:lnSpc>
              <a:buFont typeface="Wingdings 2" pitchFamily="18" charset="2"/>
              <a:buNone/>
            </a:pPr>
            <a:endParaRPr lang="el-GR" sz="1600" dirty="0">
              <a:latin typeface="+mj-lt"/>
            </a:endParaRPr>
          </a:p>
          <a:p>
            <a:pPr>
              <a:lnSpc>
                <a:spcPct val="106000"/>
              </a:lnSpc>
              <a:buFont typeface="Wingdings 2" pitchFamily="18" charset="2"/>
              <a:buNone/>
            </a:pPr>
            <a:r>
              <a:rPr lang="el-GR" sz="1600" dirty="0">
                <a:latin typeface="+mj-lt"/>
              </a:rPr>
              <a:t> </a:t>
            </a:r>
            <a:endParaRPr lang="en-US" sz="1600" dirty="0">
              <a:latin typeface="+mj-lt"/>
            </a:endParaRPr>
          </a:p>
        </p:txBody>
      </p:sp>
      <p:pic>
        <p:nvPicPr>
          <p:cNvPr id="20" name="Graphic 19" descr="Board Of Directors outline">
            <a:extLst>
              <a:ext uri="{FF2B5EF4-FFF2-40B4-BE49-F238E27FC236}">
                <a16:creationId xmlns:a16="http://schemas.microsoft.com/office/drawing/2014/main" id="{89D384AA-C411-2283-F8AD-6C8D1D3CA15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55438" y="3206444"/>
            <a:ext cx="917415" cy="914400"/>
          </a:xfrm>
          <a:prstGeom prst="rect">
            <a:avLst/>
          </a:prstGeom>
        </p:spPr>
      </p:pic>
      <p:sp>
        <p:nvSpPr>
          <p:cNvPr id="21" name="Rectangle 20">
            <a:extLst>
              <a:ext uri="{FF2B5EF4-FFF2-40B4-BE49-F238E27FC236}">
                <a16:creationId xmlns:a16="http://schemas.microsoft.com/office/drawing/2014/main" id="{847C0AC8-2370-40D0-4970-A3EA2C215E7E}"/>
              </a:ext>
            </a:extLst>
          </p:cNvPr>
          <p:cNvSpPr/>
          <p:nvPr/>
        </p:nvSpPr>
        <p:spPr bwMode="gray">
          <a:xfrm>
            <a:off x="5238041" y="1113919"/>
            <a:ext cx="2782683" cy="2577469"/>
          </a:xfrm>
          <a:prstGeom prst="rect">
            <a:avLst/>
          </a:prstGeom>
          <a:solidFill>
            <a:srgbClr val="E8E8E8"/>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l-GR" sz="1600" b="1">
                <a:latin typeface="+mj-lt"/>
              </a:rPr>
              <a:t>ΑΥΞΗΣΗ ΕΠΙΣΚΕΠΤΩΝ*</a:t>
            </a:r>
          </a:p>
          <a:p>
            <a:pPr marL="285750" indent="-285750">
              <a:lnSpc>
                <a:spcPct val="106000"/>
              </a:lnSpc>
              <a:buFont typeface="Wingdings" panose="05000000000000000000" pitchFamily="2" charset="2"/>
              <a:buChar char="Ø"/>
            </a:pPr>
            <a:r>
              <a:rPr lang="el-GR" sz="1400" b="1">
                <a:latin typeface="+mj-lt"/>
              </a:rPr>
              <a:t>1906 </a:t>
            </a:r>
            <a:r>
              <a:rPr lang="el-GR" sz="1400">
                <a:latin typeface="+mj-lt"/>
              </a:rPr>
              <a:t>εγχώριων</a:t>
            </a:r>
            <a:r>
              <a:rPr lang="en-US" sz="1400">
                <a:latin typeface="+mj-lt"/>
              </a:rPr>
              <a:t> </a:t>
            </a:r>
          </a:p>
          <a:p>
            <a:pPr>
              <a:lnSpc>
                <a:spcPct val="106000"/>
              </a:lnSpc>
              <a:buFont typeface="Wingdings 2" pitchFamily="18" charset="2"/>
              <a:buNone/>
            </a:pPr>
            <a:r>
              <a:rPr lang="el-GR" sz="1400" b="1">
                <a:latin typeface="+mj-lt"/>
              </a:rPr>
              <a:t>11,7% </a:t>
            </a:r>
            <a:r>
              <a:rPr lang="el-GR" sz="1400">
                <a:latin typeface="+mj-lt"/>
              </a:rPr>
              <a:t>αύξηση συγκριτικά </a:t>
            </a:r>
          </a:p>
          <a:p>
            <a:pPr>
              <a:lnSpc>
                <a:spcPct val="106000"/>
              </a:lnSpc>
              <a:buFont typeface="Wingdings 2" pitchFamily="18" charset="2"/>
              <a:buNone/>
            </a:pPr>
            <a:r>
              <a:rPr lang="el-GR" sz="1400">
                <a:latin typeface="+mj-lt"/>
              </a:rPr>
              <a:t>με το 2022.</a:t>
            </a:r>
            <a:endParaRPr lang="en-US" sz="1400">
              <a:latin typeface="+mj-lt"/>
            </a:endParaRPr>
          </a:p>
          <a:p>
            <a:pPr marL="285750" indent="-285750">
              <a:lnSpc>
                <a:spcPct val="106000"/>
              </a:lnSpc>
              <a:buFont typeface="Wingdings" panose="05000000000000000000" pitchFamily="2" charset="2"/>
              <a:buChar char="Ø"/>
            </a:pPr>
            <a:r>
              <a:rPr lang="el-GR" sz="1400" b="1">
                <a:latin typeface="+mj-lt"/>
              </a:rPr>
              <a:t>2183 </a:t>
            </a:r>
            <a:r>
              <a:rPr lang="el-GR" sz="1400">
                <a:latin typeface="+mj-lt"/>
              </a:rPr>
              <a:t>διεθνών</a:t>
            </a:r>
            <a:endParaRPr lang="en-US" sz="1400">
              <a:latin typeface="+mj-lt"/>
            </a:endParaRPr>
          </a:p>
          <a:p>
            <a:pPr>
              <a:lnSpc>
                <a:spcPct val="106000"/>
              </a:lnSpc>
              <a:buFont typeface="Wingdings 2" pitchFamily="18" charset="2"/>
              <a:buNone/>
            </a:pPr>
            <a:r>
              <a:rPr lang="el-GR" sz="1400" b="1">
                <a:latin typeface="+mj-lt"/>
              </a:rPr>
              <a:t>5,5% </a:t>
            </a:r>
            <a:r>
              <a:rPr lang="el-GR" sz="1400">
                <a:latin typeface="+mj-lt"/>
              </a:rPr>
              <a:t>αύξηση συγκριτικά </a:t>
            </a:r>
          </a:p>
          <a:p>
            <a:pPr>
              <a:lnSpc>
                <a:spcPct val="106000"/>
              </a:lnSpc>
              <a:buFont typeface="Wingdings 2" pitchFamily="18" charset="2"/>
              <a:buNone/>
            </a:pPr>
            <a:r>
              <a:rPr lang="el-GR" sz="1400">
                <a:latin typeface="+mj-lt"/>
              </a:rPr>
              <a:t>με το 2022.</a:t>
            </a:r>
          </a:p>
          <a:p>
            <a:pPr>
              <a:lnSpc>
                <a:spcPct val="106000"/>
              </a:lnSpc>
              <a:buFont typeface="Wingdings 2" pitchFamily="18" charset="2"/>
              <a:buNone/>
            </a:pPr>
            <a:endParaRPr lang="el-GR" sz="1000">
              <a:latin typeface="+mj-lt"/>
            </a:endParaRPr>
          </a:p>
          <a:p>
            <a:pPr>
              <a:lnSpc>
                <a:spcPct val="106000"/>
              </a:lnSpc>
              <a:buFont typeface="Wingdings 2" pitchFamily="18" charset="2"/>
              <a:buNone/>
            </a:pPr>
            <a:endParaRPr lang="en-US" sz="1000">
              <a:latin typeface="+mj-lt"/>
            </a:endParaRPr>
          </a:p>
        </p:txBody>
      </p:sp>
      <p:pic>
        <p:nvPicPr>
          <p:cNvPr id="22" name="Graphic 21" descr="Ticket outline">
            <a:extLst>
              <a:ext uri="{FF2B5EF4-FFF2-40B4-BE49-F238E27FC236}">
                <a16:creationId xmlns:a16="http://schemas.microsoft.com/office/drawing/2014/main" id="{C479C7E1-E92D-61B1-89F3-D0FA6985C84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137991" y="1019538"/>
            <a:ext cx="917415" cy="914400"/>
          </a:xfrm>
          <a:prstGeom prst="rect">
            <a:avLst/>
          </a:prstGeom>
        </p:spPr>
      </p:pic>
      <p:sp>
        <p:nvSpPr>
          <p:cNvPr id="23" name="Rectangle 22">
            <a:extLst>
              <a:ext uri="{FF2B5EF4-FFF2-40B4-BE49-F238E27FC236}">
                <a16:creationId xmlns:a16="http://schemas.microsoft.com/office/drawing/2014/main" id="{3330AF7A-6397-8B52-6B3A-83B93B7874B1}"/>
              </a:ext>
            </a:extLst>
          </p:cNvPr>
          <p:cNvSpPr/>
          <p:nvPr/>
        </p:nvSpPr>
        <p:spPr bwMode="gray">
          <a:xfrm>
            <a:off x="5220303" y="3381782"/>
            <a:ext cx="2382063" cy="1352206"/>
          </a:xfrm>
          <a:prstGeom prst="rect">
            <a:avLst/>
          </a:prstGeom>
          <a:solidFill>
            <a:srgbClr val="E8E8E8"/>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l-GR" sz="1600" b="1">
                <a:latin typeface="+mj-lt"/>
              </a:rPr>
              <a:t>ΣΥΝΕΡΓΑΣΙΑ ΜΕ </a:t>
            </a:r>
          </a:p>
          <a:p>
            <a:pPr>
              <a:lnSpc>
                <a:spcPct val="106000"/>
              </a:lnSpc>
              <a:buFont typeface="Wingdings 2" pitchFamily="18" charset="2"/>
              <a:buNone/>
            </a:pPr>
            <a:r>
              <a:rPr lang="el-GR" sz="1600" b="1">
                <a:latin typeface="+mj-lt"/>
              </a:rPr>
              <a:t>ΦΟΡΕΙΣ</a:t>
            </a:r>
          </a:p>
          <a:p>
            <a:pPr>
              <a:lnSpc>
                <a:spcPct val="106000"/>
              </a:lnSpc>
              <a:buFont typeface="Wingdings 2" pitchFamily="18" charset="2"/>
              <a:buNone/>
            </a:pPr>
            <a:r>
              <a:rPr lang="el-GR" sz="1400">
                <a:latin typeface="+mj-lt"/>
              </a:rPr>
              <a:t>υποστήριξη έρευνας από</a:t>
            </a:r>
          </a:p>
          <a:p>
            <a:pPr>
              <a:lnSpc>
                <a:spcPct val="106000"/>
              </a:lnSpc>
              <a:buFont typeface="Wingdings 2" pitchFamily="18" charset="2"/>
              <a:buNone/>
            </a:pPr>
            <a:r>
              <a:rPr lang="el-GR" sz="1400">
                <a:latin typeface="+mj-lt"/>
              </a:rPr>
              <a:t>το Γεωπονικό </a:t>
            </a:r>
          </a:p>
          <a:p>
            <a:pPr>
              <a:lnSpc>
                <a:spcPct val="106000"/>
              </a:lnSpc>
              <a:buFont typeface="Wingdings 2" pitchFamily="18" charset="2"/>
              <a:buNone/>
            </a:pPr>
            <a:r>
              <a:rPr lang="el-GR" sz="1400">
                <a:latin typeface="+mj-lt"/>
              </a:rPr>
              <a:t>Πανεπιστήμιο Αθηνών</a:t>
            </a:r>
          </a:p>
          <a:p>
            <a:pPr>
              <a:lnSpc>
                <a:spcPct val="106000"/>
              </a:lnSpc>
              <a:buFont typeface="Wingdings 2" pitchFamily="18" charset="2"/>
              <a:buNone/>
            </a:pPr>
            <a:endParaRPr lang="en-US" sz="1600">
              <a:latin typeface="+mj-lt"/>
            </a:endParaRPr>
          </a:p>
        </p:txBody>
      </p:sp>
      <p:sp>
        <p:nvSpPr>
          <p:cNvPr id="24" name="Rectangle 23">
            <a:extLst>
              <a:ext uri="{FF2B5EF4-FFF2-40B4-BE49-F238E27FC236}">
                <a16:creationId xmlns:a16="http://schemas.microsoft.com/office/drawing/2014/main" id="{6E6CE7E8-B878-5EF4-84AD-4277447C9FD0}"/>
              </a:ext>
            </a:extLst>
          </p:cNvPr>
          <p:cNvSpPr/>
          <p:nvPr/>
        </p:nvSpPr>
        <p:spPr bwMode="gray">
          <a:xfrm>
            <a:off x="5238041" y="4717247"/>
            <a:ext cx="2782683" cy="1352206"/>
          </a:xfrm>
          <a:prstGeom prst="rect">
            <a:avLst/>
          </a:prstGeom>
          <a:solidFill>
            <a:srgbClr val="E8E8E8"/>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l-GR" sz="1600" b="1">
                <a:latin typeface="+mj-lt"/>
              </a:rPr>
              <a:t>ΣΧΕΔΙΑΣΜΟΣ ΕΚΠΑΙΔΕΥΤΙΚΟΥ ΠΡΟΓΡΑΜΜΑΤΟΣ</a:t>
            </a:r>
          </a:p>
          <a:p>
            <a:pPr>
              <a:lnSpc>
                <a:spcPct val="106000"/>
              </a:lnSpc>
              <a:buFont typeface="Wingdings 2" pitchFamily="18" charset="2"/>
              <a:buNone/>
            </a:pPr>
            <a:r>
              <a:rPr lang="el-GR" sz="1400">
                <a:latin typeface="+mj-lt"/>
              </a:rPr>
              <a:t>«Μύθος και Βότανα»</a:t>
            </a:r>
            <a:r>
              <a:rPr lang="en-US" sz="1400">
                <a:latin typeface="+mj-lt"/>
              </a:rPr>
              <a:t>,</a:t>
            </a:r>
            <a:r>
              <a:rPr lang="el-GR" sz="1400">
                <a:latin typeface="+mj-lt"/>
              </a:rPr>
              <a:t> με την υποστήριξη του Κέντρου Περιβαλλοντικής Εκπαίδευσης Άμφισσας</a:t>
            </a:r>
          </a:p>
        </p:txBody>
      </p:sp>
      <p:pic>
        <p:nvPicPr>
          <p:cNvPr id="26" name="Graphic 25" descr="GMO outline">
            <a:extLst>
              <a:ext uri="{FF2B5EF4-FFF2-40B4-BE49-F238E27FC236}">
                <a16:creationId xmlns:a16="http://schemas.microsoft.com/office/drawing/2014/main" id="{ABE7E17F-16D8-1FD6-789A-6EC93F9C96B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57199" y="1053188"/>
            <a:ext cx="864825" cy="864825"/>
          </a:xfrm>
          <a:prstGeom prst="rect">
            <a:avLst/>
          </a:prstGeom>
        </p:spPr>
      </p:pic>
      <p:pic>
        <p:nvPicPr>
          <p:cNvPr id="28" name="Graphic 27" descr="Graduation cap outline">
            <a:extLst>
              <a:ext uri="{FF2B5EF4-FFF2-40B4-BE49-F238E27FC236}">
                <a16:creationId xmlns:a16="http://schemas.microsoft.com/office/drawing/2014/main" id="{C1370D53-A90E-74AA-5871-B2800A5BB91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186807" y="4738909"/>
            <a:ext cx="914400" cy="914400"/>
          </a:xfrm>
          <a:prstGeom prst="rect">
            <a:avLst/>
          </a:prstGeom>
        </p:spPr>
      </p:pic>
      <p:sp>
        <p:nvSpPr>
          <p:cNvPr id="6" name="Rectangle 5">
            <a:extLst>
              <a:ext uri="{FF2B5EF4-FFF2-40B4-BE49-F238E27FC236}">
                <a16:creationId xmlns:a16="http://schemas.microsoft.com/office/drawing/2014/main" id="{1C202338-4E42-BF2A-706E-AF0FB5F71983}"/>
              </a:ext>
            </a:extLst>
          </p:cNvPr>
          <p:cNvSpPr/>
          <p:nvPr/>
        </p:nvSpPr>
        <p:spPr bwMode="gray">
          <a:xfrm>
            <a:off x="9379839" y="2937278"/>
            <a:ext cx="2354960" cy="1352206"/>
          </a:xfrm>
          <a:prstGeom prst="rect">
            <a:avLst/>
          </a:prstGeom>
          <a:solidFill>
            <a:srgbClr val="E8E8E8"/>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l-GR" sz="1600" b="1">
                <a:latin typeface="+mj-lt"/>
              </a:rPr>
              <a:t>ΕΤΗΣΙΟΣ ΑΠΟΛΟΓΙΣΜΟΣ ΔΡΑΣΕΩΝ</a:t>
            </a:r>
          </a:p>
          <a:p>
            <a:pPr>
              <a:lnSpc>
                <a:spcPct val="106000"/>
              </a:lnSpc>
              <a:buFont typeface="Wingdings 2" pitchFamily="18" charset="2"/>
              <a:buNone/>
            </a:pPr>
            <a:r>
              <a:rPr lang="el-GR" sz="2400" b="1">
                <a:latin typeface="+mj-lt"/>
              </a:rPr>
              <a:t>1</a:t>
            </a:r>
            <a:r>
              <a:rPr lang="el-GR" sz="2400" b="1" baseline="30000">
                <a:latin typeface="+mj-lt"/>
              </a:rPr>
              <a:t>ος  </a:t>
            </a:r>
            <a:endParaRPr lang="el-GR" sz="2400" b="1">
              <a:latin typeface="+mj-lt"/>
            </a:endParaRPr>
          </a:p>
          <a:p>
            <a:pPr>
              <a:lnSpc>
                <a:spcPct val="106000"/>
              </a:lnSpc>
              <a:buFont typeface="Wingdings 2" pitchFamily="18" charset="2"/>
              <a:buNone/>
            </a:pPr>
            <a:r>
              <a:rPr lang="el-GR" sz="1400">
                <a:latin typeface="+mj-lt"/>
              </a:rPr>
              <a:t>με στόχο την ενίσχυση της διαφάνειας και λογοδοσίας</a:t>
            </a:r>
          </a:p>
          <a:p>
            <a:pPr>
              <a:lnSpc>
                <a:spcPct val="106000"/>
              </a:lnSpc>
              <a:buFont typeface="Wingdings 2" pitchFamily="18" charset="2"/>
              <a:buNone/>
            </a:pPr>
            <a:endParaRPr lang="en-US" sz="2400" b="1">
              <a:latin typeface="+mj-lt"/>
            </a:endParaRPr>
          </a:p>
        </p:txBody>
      </p:sp>
      <p:pic>
        <p:nvPicPr>
          <p:cNvPr id="9" name="Graphic 8" descr="Closed book outline">
            <a:extLst>
              <a:ext uri="{FF2B5EF4-FFF2-40B4-BE49-F238E27FC236}">
                <a16:creationId xmlns:a16="http://schemas.microsoft.com/office/drawing/2014/main" id="{DB0DEF27-4777-0757-2121-FF23A21F70D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398053" y="2775982"/>
            <a:ext cx="860923" cy="860923"/>
          </a:xfrm>
          <a:prstGeom prst="rect">
            <a:avLst/>
          </a:prstGeom>
        </p:spPr>
      </p:pic>
      <p:sp>
        <p:nvSpPr>
          <p:cNvPr id="12" name="Rectangle 11">
            <a:extLst>
              <a:ext uri="{FF2B5EF4-FFF2-40B4-BE49-F238E27FC236}">
                <a16:creationId xmlns:a16="http://schemas.microsoft.com/office/drawing/2014/main" id="{50B0FECE-1FC0-8EFE-1D19-DDF787DB1525}"/>
              </a:ext>
            </a:extLst>
          </p:cNvPr>
          <p:cNvSpPr/>
          <p:nvPr/>
        </p:nvSpPr>
        <p:spPr bwMode="gray">
          <a:xfrm>
            <a:off x="1416371" y="4793850"/>
            <a:ext cx="2382063" cy="1352206"/>
          </a:xfrm>
          <a:prstGeom prst="rect">
            <a:avLst/>
          </a:prstGeom>
          <a:solidFill>
            <a:srgbClr val="E8E8E8"/>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l-GR" sz="1600" b="1" dirty="0">
                <a:latin typeface="+mj-lt"/>
              </a:rPr>
              <a:t>ΕΝΙΣΧΥΣΗ ΠΕΡΙΒΑΛΛΟΝΤΙΚΗΣ ΣΥΝΕΙΔΗΣΗΣ</a:t>
            </a:r>
          </a:p>
          <a:p>
            <a:pPr>
              <a:lnSpc>
                <a:spcPct val="106000"/>
              </a:lnSpc>
              <a:buFont typeface="Wingdings 2" pitchFamily="18" charset="2"/>
              <a:buNone/>
            </a:pPr>
            <a:r>
              <a:rPr lang="el-GR" sz="1400" dirty="0">
                <a:latin typeface="+mj-lt"/>
              </a:rPr>
              <a:t>μέσω της στρατηγικής και της εκπαίδευσης</a:t>
            </a:r>
            <a:endParaRPr lang="en-US" sz="1600" dirty="0">
              <a:latin typeface="+mj-lt"/>
            </a:endParaRPr>
          </a:p>
        </p:txBody>
      </p:sp>
      <p:sp>
        <p:nvSpPr>
          <p:cNvPr id="17" name="Rectangle 16">
            <a:extLst>
              <a:ext uri="{FF2B5EF4-FFF2-40B4-BE49-F238E27FC236}">
                <a16:creationId xmlns:a16="http://schemas.microsoft.com/office/drawing/2014/main" id="{CEA30891-A9FB-BDED-078D-7F5742401E76}"/>
              </a:ext>
            </a:extLst>
          </p:cNvPr>
          <p:cNvSpPr/>
          <p:nvPr/>
        </p:nvSpPr>
        <p:spPr bwMode="gray">
          <a:xfrm>
            <a:off x="9379838" y="4539355"/>
            <a:ext cx="2354960" cy="1352206"/>
          </a:xfrm>
          <a:prstGeom prst="rect">
            <a:avLst/>
          </a:prstGeom>
          <a:solidFill>
            <a:srgbClr val="E8E8E8"/>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l-GR" sz="1600" b="1">
                <a:latin typeface="+mj-lt"/>
              </a:rPr>
              <a:t>ΧΡΗΜΑΤΟΔΟΤΗΣΗ ΠΡΑΣΙΝΟΥ ΤΑΜΕΙΟΥ</a:t>
            </a:r>
          </a:p>
          <a:p>
            <a:pPr>
              <a:lnSpc>
                <a:spcPct val="106000"/>
              </a:lnSpc>
              <a:buFont typeface="Wingdings 2" pitchFamily="18" charset="2"/>
              <a:buNone/>
            </a:pPr>
            <a:r>
              <a:rPr lang="el-GR" sz="2400" b="1">
                <a:latin typeface="+mj-lt"/>
              </a:rPr>
              <a:t>45,000€</a:t>
            </a:r>
          </a:p>
          <a:p>
            <a:pPr>
              <a:lnSpc>
                <a:spcPct val="106000"/>
              </a:lnSpc>
              <a:buFont typeface="Wingdings 2" pitchFamily="18" charset="2"/>
              <a:buNone/>
            </a:pPr>
            <a:r>
              <a:rPr lang="el-GR" sz="1400">
                <a:latin typeface="+mj-lt"/>
              </a:rPr>
              <a:t>για την υλοποίηση προγράμματος του Κήπου</a:t>
            </a:r>
            <a:endParaRPr lang="en-US" sz="1400">
              <a:latin typeface="+mj-lt"/>
            </a:endParaRPr>
          </a:p>
        </p:txBody>
      </p:sp>
      <p:pic>
        <p:nvPicPr>
          <p:cNvPr id="13" name="Graphic 12" descr="Coins outline">
            <a:extLst>
              <a:ext uri="{FF2B5EF4-FFF2-40B4-BE49-F238E27FC236}">
                <a16:creationId xmlns:a16="http://schemas.microsoft.com/office/drawing/2014/main" id="{5F5936D5-45F8-1C04-A8FB-12D295A0356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547640" y="4487943"/>
            <a:ext cx="727515" cy="727515"/>
          </a:xfrm>
          <a:prstGeom prst="rect">
            <a:avLst/>
          </a:prstGeom>
        </p:spPr>
      </p:pic>
      <p:sp>
        <p:nvSpPr>
          <p:cNvPr id="8" name="Rectangle 7">
            <a:extLst>
              <a:ext uri="{FF2B5EF4-FFF2-40B4-BE49-F238E27FC236}">
                <a16:creationId xmlns:a16="http://schemas.microsoft.com/office/drawing/2014/main" id="{64A5B9AD-C62E-74FD-657D-08063AF2B3A1}"/>
              </a:ext>
            </a:extLst>
          </p:cNvPr>
          <p:cNvSpPr/>
          <p:nvPr/>
        </p:nvSpPr>
        <p:spPr bwMode="gray">
          <a:xfrm>
            <a:off x="1444340" y="3467453"/>
            <a:ext cx="2382063" cy="1352206"/>
          </a:xfrm>
          <a:prstGeom prst="rect">
            <a:avLst/>
          </a:prstGeom>
          <a:solidFill>
            <a:srgbClr val="E8E8E8"/>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l-GR" sz="1600" b="1" dirty="0">
                <a:latin typeface="+mj-lt"/>
              </a:rPr>
              <a:t>ΚΥΚΛΙΚΗ ΟΙΚΟΝΟΜΙΑ</a:t>
            </a:r>
          </a:p>
          <a:p>
            <a:pPr>
              <a:lnSpc>
                <a:spcPct val="106000"/>
              </a:lnSpc>
              <a:buFont typeface="Wingdings 2" pitchFamily="18" charset="2"/>
              <a:buNone/>
            </a:pPr>
            <a:r>
              <a:rPr lang="el-GR" sz="1400" dirty="0">
                <a:latin typeface="+mj-lt"/>
              </a:rPr>
              <a:t>παραγωγή φυτικού λιπάσματος μέσω της κομποστοποίησης οργανικών αποβλήτων του Κήπου</a:t>
            </a:r>
            <a:endParaRPr lang="en-US" sz="1600" dirty="0">
              <a:latin typeface="+mj-lt"/>
            </a:endParaRPr>
          </a:p>
        </p:txBody>
      </p:sp>
      <p:pic>
        <p:nvPicPr>
          <p:cNvPr id="18" name="Graphic 17" descr="Bullseye outline">
            <a:extLst>
              <a:ext uri="{FF2B5EF4-FFF2-40B4-BE49-F238E27FC236}">
                <a16:creationId xmlns:a16="http://schemas.microsoft.com/office/drawing/2014/main" id="{55D5EF77-6A77-317D-13FC-8B1BD6EF81A4}"/>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38866" y="3467453"/>
            <a:ext cx="864825" cy="864825"/>
          </a:xfrm>
          <a:prstGeom prst="rect">
            <a:avLst/>
          </a:prstGeom>
        </p:spPr>
      </p:pic>
      <p:pic>
        <p:nvPicPr>
          <p:cNvPr id="25" name="Graphic 24" descr="Court outline">
            <a:extLst>
              <a:ext uri="{FF2B5EF4-FFF2-40B4-BE49-F238E27FC236}">
                <a16:creationId xmlns:a16="http://schemas.microsoft.com/office/drawing/2014/main" id="{9F3086AA-AE67-8446-9BAC-EC02E508146E}"/>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468634" y="4812180"/>
            <a:ext cx="810903" cy="810903"/>
          </a:xfrm>
          <a:prstGeom prst="rect">
            <a:avLst/>
          </a:prstGeom>
        </p:spPr>
      </p:pic>
    </p:spTree>
    <p:extLst>
      <p:ext uri="{BB962C8B-B14F-4D97-AF65-F5344CB8AC3E}">
        <p14:creationId xmlns:p14="http://schemas.microsoft.com/office/powerpoint/2010/main" val="146894784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18A8FAD7-1DA2-E19B-47B7-71C483539DA0}"/>
              </a:ext>
            </a:extLst>
          </p:cNvPr>
          <p:cNvSpPr txBox="1">
            <a:spLocks/>
          </p:cNvSpPr>
          <p:nvPr/>
        </p:nvSpPr>
        <p:spPr bwMode="gray">
          <a:xfrm>
            <a:off x="457200" y="345664"/>
            <a:ext cx="11281285" cy="340136"/>
          </a:xfrm>
          <a:prstGeom prst="rect">
            <a:avLst/>
          </a:prstGeom>
        </p:spPr>
        <p:txBody>
          <a:bodyPr vert="horz" lIns="0" tIns="0" rIns="0" bIns="0" rtlCol="0" anchor="t" anchorCtr="0">
            <a:noAutofit/>
          </a:bodyPr>
          <a:lstStyle>
            <a:lvl1pPr algn="l" defTabSz="685800"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pPr>
              <a:defRPr/>
            </a:pPr>
            <a:r>
              <a:rPr lang="en-US">
                <a:solidFill>
                  <a:srgbClr val="86BC25"/>
                </a:solidFill>
                <a:latin typeface="Calibri" panose="020F0502020204030204"/>
              </a:rPr>
              <a:t>B</a:t>
            </a:r>
            <a:r>
              <a:rPr lang="el-GR" err="1">
                <a:solidFill>
                  <a:srgbClr val="86BC25"/>
                </a:solidFill>
                <a:latin typeface="Calibri" panose="020F0502020204030204"/>
              </a:rPr>
              <a:t>οτανικός</a:t>
            </a:r>
            <a:r>
              <a:rPr lang="el-GR">
                <a:solidFill>
                  <a:srgbClr val="86BC25"/>
                </a:solidFill>
                <a:latin typeface="Calibri" panose="020F0502020204030204"/>
              </a:rPr>
              <a:t> Κήπος Δελφών – «Απόλλων»</a:t>
            </a:r>
            <a:r>
              <a:rPr lang="en-US">
                <a:solidFill>
                  <a:sysClr val="windowText" lastClr="000000"/>
                </a:solidFill>
                <a:latin typeface="Calibri" panose="020F0502020204030204"/>
              </a:rPr>
              <a:t>|</a:t>
            </a:r>
            <a:r>
              <a:rPr lang="el-GR">
                <a:solidFill>
                  <a:sysClr val="windowText" lastClr="000000"/>
                </a:solidFill>
                <a:latin typeface="Calibri" panose="020F0502020204030204"/>
              </a:rPr>
              <a:t> Αναγνώριση</a:t>
            </a:r>
            <a:endParaRPr lang="en-US">
              <a:solidFill>
                <a:sysClr val="windowText" lastClr="000000"/>
              </a:solidFill>
              <a:latin typeface="Calibri" panose="020F0502020204030204"/>
            </a:endParaRPr>
          </a:p>
          <a:p>
            <a:pPr defTabSz="914400">
              <a:spcBef>
                <a:spcPts val="0"/>
              </a:spcBef>
              <a:defRPr/>
            </a:pPr>
            <a:r>
              <a:rPr lang="el-GR" sz="1600">
                <a:solidFill>
                  <a:prstClr val="white">
                    <a:lumMod val="50000"/>
                  </a:prstClr>
                </a:solidFill>
                <a:latin typeface="Calibri" panose="020F0502020204030204"/>
              </a:rPr>
              <a:t>Συμμετοχή σε Πρωτοβουλίες &amp; Φόρουμ</a:t>
            </a:r>
            <a:endParaRPr lang="en-US" sz="1600">
              <a:solidFill>
                <a:prstClr val="white">
                  <a:lumMod val="50000"/>
                </a:prstClr>
              </a:solidFill>
              <a:latin typeface="Calibri" panose="020F0502020204030204"/>
            </a:endParaRPr>
          </a:p>
          <a:p>
            <a:pPr>
              <a:defRPr/>
            </a:pPr>
            <a:endParaRPr lang="en-US">
              <a:solidFill>
                <a:sysClr val="windowText" lastClr="000000"/>
              </a:solidFill>
              <a:latin typeface="Calibri" panose="020F0502020204030204"/>
            </a:endParaRPr>
          </a:p>
        </p:txBody>
      </p:sp>
      <p:sp>
        <p:nvSpPr>
          <p:cNvPr id="3" name="TextBox 2">
            <a:extLst>
              <a:ext uri="{FF2B5EF4-FFF2-40B4-BE49-F238E27FC236}">
                <a16:creationId xmlns:a16="http://schemas.microsoft.com/office/drawing/2014/main" id="{52EA0165-D947-D8A1-F432-32CD5BAE1BC0}"/>
              </a:ext>
            </a:extLst>
          </p:cNvPr>
          <p:cNvSpPr txBox="1"/>
          <p:nvPr/>
        </p:nvSpPr>
        <p:spPr>
          <a:xfrm>
            <a:off x="457199" y="1183864"/>
            <a:ext cx="6291943" cy="4785926"/>
          </a:xfrm>
          <a:prstGeom prst="rect">
            <a:avLst/>
          </a:prstGeom>
          <a:noFill/>
        </p:spPr>
        <p:txBody>
          <a:bodyPr wrap="square" lIns="0" tIns="0" rIns="0" bIns="0" rtlCol="0">
            <a:spAutoFit/>
          </a:bodyPr>
          <a:lstStyle/>
          <a:p>
            <a:pPr algn="just">
              <a:spcBef>
                <a:spcPts val="600"/>
              </a:spcBef>
              <a:buSzPct val="100000"/>
            </a:pPr>
            <a:r>
              <a:rPr lang="el-GR" sz="1400" dirty="0">
                <a:solidFill>
                  <a:srgbClr val="313131"/>
                </a:solidFill>
                <a:latin typeface="+mj-lt"/>
              </a:rPr>
              <a:t>Ο Βοτανικός Κήπος Δελφών – «Απόλλων» με βασικό μέλημα την υπεύθυνη και βιώσιμη λειτουργία του συνεχίζει να υποστηρίζει διεθνή δίκτυα οργανισμών και πρωτοβουλίες. </a:t>
            </a:r>
          </a:p>
          <a:p>
            <a:pPr algn="just">
              <a:spcBef>
                <a:spcPts val="600"/>
              </a:spcBef>
              <a:buSzPct val="100000"/>
            </a:pPr>
            <a:r>
              <a:rPr lang="el-GR" sz="1400" dirty="0">
                <a:solidFill>
                  <a:srgbClr val="313131"/>
                </a:solidFill>
                <a:latin typeface="+mj-lt"/>
              </a:rPr>
              <a:t>Ειδικότερα, αξίζει να αναφερθούν ότι</a:t>
            </a:r>
            <a:r>
              <a:rPr lang="en-US" sz="1400" dirty="0">
                <a:solidFill>
                  <a:srgbClr val="313131"/>
                </a:solidFill>
                <a:latin typeface="+mj-lt"/>
              </a:rPr>
              <a:t>:</a:t>
            </a:r>
          </a:p>
          <a:p>
            <a:pPr marL="285750" indent="-285750" algn="just">
              <a:spcBef>
                <a:spcPts val="600"/>
              </a:spcBef>
              <a:buClr>
                <a:srgbClr val="86BC25"/>
              </a:buClr>
              <a:buSzPct val="100000"/>
              <a:buFont typeface="Wingdings" panose="05000000000000000000" pitchFamily="2" charset="2"/>
              <a:buChar char="ü"/>
            </a:pPr>
            <a:r>
              <a:rPr lang="el-GR" sz="1400" dirty="0">
                <a:solidFill>
                  <a:srgbClr val="313131"/>
                </a:solidFill>
                <a:latin typeface="+mj-lt"/>
              </a:rPr>
              <a:t>Ο Κήπος είναι </a:t>
            </a:r>
            <a:r>
              <a:rPr lang="el-GR" sz="1400" b="1" dirty="0">
                <a:solidFill>
                  <a:srgbClr val="313131"/>
                </a:solidFill>
                <a:latin typeface="+mj-lt"/>
              </a:rPr>
              <a:t>μέλος</a:t>
            </a:r>
            <a:r>
              <a:rPr lang="el-GR" sz="1400" dirty="0">
                <a:solidFill>
                  <a:srgbClr val="313131"/>
                </a:solidFill>
                <a:latin typeface="+mj-lt"/>
              </a:rPr>
              <a:t> του Δικτύου</a:t>
            </a:r>
            <a:endParaRPr lang="en-US" sz="1400" dirty="0">
              <a:solidFill>
                <a:srgbClr val="313131"/>
              </a:solidFill>
              <a:latin typeface="+mj-lt"/>
            </a:endParaRPr>
          </a:p>
          <a:p>
            <a:pPr algn="just">
              <a:spcBef>
                <a:spcPts val="600"/>
              </a:spcBef>
              <a:buSzPct val="100000"/>
            </a:pPr>
            <a:endParaRPr lang="el-GR" sz="1400" dirty="0">
              <a:solidFill>
                <a:srgbClr val="313131"/>
              </a:solidFill>
              <a:latin typeface="+mj-lt"/>
            </a:endParaRPr>
          </a:p>
          <a:p>
            <a:pPr algn="just">
              <a:spcBef>
                <a:spcPts val="600"/>
              </a:spcBef>
              <a:buSzPct val="100000"/>
            </a:pPr>
            <a:endParaRPr lang="en-US" sz="1400" dirty="0">
              <a:solidFill>
                <a:srgbClr val="313131"/>
              </a:solidFill>
              <a:latin typeface="+mj-lt"/>
            </a:endParaRPr>
          </a:p>
          <a:p>
            <a:pPr marL="285750" indent="-285750" algn="just">
              <a:spcBef>
                <a:spcPts val="600"/>
              </a:spcBef>
              <a:buClr>
                <a:srgbClr val="86BC25"/>
              </a:buClr>
              <a:buSzPct val="100000"/>
              <a:buFont typeface="Wingdings" panose="05000000000000000000" pitchFamily="2" charset="2"/>
              <a:buChar char="ü"/>
            </a:pPr>
            <a:r>
              <a:rPr lang="el-GR" sz="1400" dirty="0">
                <a:solidFill>
                  <a:srgbClr val="313131"/>
                </a:solidFill>
                <a:latin typeface="+mj-lt"/>
              </a:rPr>
              <a:t>Το εκπαιδευτικό </a:t>
            </a:r>
            <a:r>
              <a:rPr lang="el-GR" sz="1400" dirty="0" err="1">
                <a:solidFill>
                  <a:srgbClr val="313131"/>
                </a:solidFill>
                <a:latin typeface="+mj-lt"/>
              </a:rPr>
              <a:t>διαδραστικό</a:t>
            </a:r>
            <a:r>
              <a:rPr lang="el-GR" sz="1400" dirty="0">
                <a:solidFill>
                  <a:srgbClr val="313131"/>
                </a:solidFill>
                <a:latin typeface="+mj-lt"/>
              </a:rPr>
              <a:t> Πρόγραμμα του Κήπου «Μύθος και Βότανα» τελεί </a:t>
            </a:r>
            <a:r>
              <a:rPr lang="el-GR" sz="1400" b="1" dirty="0">
                <a:solidFill>
                  <a:srgbClr val="313131"/>
                </a:solidFill>
                <a:latin typeface="+mj-lt"/>
              </a:rPr>
              <a:t>υπό την αιγίδα της </a:t>
            </a:r>
            <a:r>
              <a:rPr lang="en-US" sz="1400" b="1" dirty="0">
                <a:solidFill>
                  <a:srgbClr val="313131"/>
                </a:solidFill>
                <a:latin typeface="+mj-lt"/>
              </a:rPr>
              <a:t>UNESCO</a:t>
            </a:r>
            <a:r>
              <a:rPr lang="el-GR" sz="1400" dirty="0">
                <a:solidFill>
                  <a:srgbClr val="313131"/>
                </a:solidFill>
                <a:latin typeface="+mj-lt"/>
              </a:rPr>
              <a:t>.</a:t>
            </a:r>
          </a:p>
          <a:p>
            <a:pPr marL="285750" indent="-285750" algn="just">
              <a:spcBef>
                <a:spcPts val="600"/>
              </a:spcBef>
              <a:buClr>
                <a:srgbClr val="86BC25"/>
              </a:buClr>
              <a:buSzPct val="100000"/>
              <a:buFont typeface="Wingdings" panose="05000000000000000000" pitchFamily="2" charset="2"/>
              <a:buChar char="ü"/>
            </a:pPr>
            <a:r>
              <a:rPr lang="el-GR" sz="1400" dirty="0">
                <a:solidFill>
                  <a:srgbClr val="313131"/>
                </a:solidFill>
                <a:latin typeface="+mj-lt"/>
              </a:rPr>
              <a:t>Τελεί </a:t>
            </a:r>
            <a:r>
              <a:rPr lang="el-GR" sz="1400" b="1" dirty="0">
                <a:solidFill>
                  <a:srgbClr val="313131"/>
                </a:solidFill>
                <a:latin typeface="+mj-lt"/>
              </a:rPr>
              <a:t>υπό την αιγίδα της Περιφερειακής Ενότητας Φωκίδας, της Περιφέρειας Στερεάς Ελλάδος</a:t>
            </a:r>
            <a:r>
              <a:rPr lang="el-GR" sz="1400" dirty="0">
                <a:solidFill>
                  <a:srgbClr val="313131"/>
                </a:solidFill>
                <a:latin typeface="+mj-lt"/>
              </a:rPr>
              <a:t>, για τους σκοπούς που προάγουν τον Ελληνικό Πολιτισμό και διαφυλάσσουν το Περιβάλλον, και ως φορέας διαφύλαξης γενετικού υλικού της </a:t>
            </a:r>
            <a:r>
              <a:rPr lang="el-GR" sz="1400" dirty="0" err="1">
                <a:solidFill>
                  <a:srgbClr val="313131"/>
                </a:solidFill>
                <a:latin typeface="+mj-lt"/>
              </a:rPr>
              <a:t>φυτοχλωρίδας</a:t>
            </a:r>
            <a:r>
              <a:rPr lang="el-GR" sz="1400" dirty="0">
                <a:solidFill>
                  <a:srgbClr val="313131"/>
                </a:solidFill>
                <a:latin typeface="+mj-lt"/>
              </a:rPr>
              <a:t> της περιοχής.</a:t>
            </a:r>
          </a:p>
          <a:p>
            <a:pPr marL="285750" indent="-285750" algn="just">
              <a:spcBef>
                <a:spcPts val="600"/>
              </a:spcBef>
              <a:buClr>
                <a:srgbClr val="86BC25"/>
              </a:buClr>
              <a:buSzPct val="100000"/>
              <a:buFont typeface="Wingdings" panose="05000000000000000000" pitchFamily="2" charset="2"/>
              <a:buChar char="ü"/>
            </a:pPr>
            <a:r>
              <a:rPr lang="el-GR" sz="1400" dirty="0">
                <a:solidFill>
                  <a:srgbClr val="313131"/>
                </a:solidFill>
                <a:latin typeface="+mj-lt"/>
              </a:rPr>
              <a:t>Ο οργανισμός συμμετέχει </a:t>
            </a:r>
            <a:r>
              <a:rPr lang="el-GR" sz="1400" b="1" dirty="0">
                <a:solidFill>
                  <a:srgbClr val="313131"/>
                </a:solidFill>
                <a:latin typeface="+mj-lt"/>
              </a:rPr>
              <a:t>ενεργά σε συνέδρια και </a:t>
            </a:r>
            <a:r>
              <a:rPr lang="en-US" sz="1400" b="1" dirty="0">
                <a:solidFill>
                  <a:srgbClr val="313131"/>
                </a:solidFill>
                <a:latin typeface="+mj-lt"/>
              </a:rPr>
              <a:t>forum</a:t>
            </a:r>
            <a:r>
              <a:rPr lang="el-GR" sz="1400" dirty="0">
                <a:solidFill>
                  <a:srgbClr val="313131"/>
                </a:solidFill>
                <a:latin typeface="+mj-lt"/>
              </a:rPr>
              <a:t>, ανταλλάσσοντας εμπειρίες - τάσεις, γνώσεις και προκλήσεις που αντιμετωπίζει γύρω από τη συντήρηση του Κήπου, τη μακροχρόνια διαχείριση των φυσικών πόρων και της βιοποικιλότητας της ευρύτερης περιοχής.</a:t>
            </a:r>
          </a:p>
          <a:p>
            <a:pPr marL="285750" indent="-285750" algn="just">
              <a:spcBef>
                <a:spcPts val="600"/>
              </a:spcBef>
              <a:buClr>
                <a:srgbClr val="86BC25"/>
              </a:buClr>
              <a:buSzPct val="100000"/>
              <a:buFont typeface="Wingdings" panose="05000000000000000000" pitchFamily="2" charset="2"/>
              <a:buChar char="ü"/>
            </a:pPr>
            <a:r>
              <a:rPr lang="el-GR" sz="1400" dirty="0">
                <a:solidFill>
                  <a:srgbClr val="313131"/>
                </a:solidFill>
                <a:latin typeface="+mj-lt"/>
              </a:rPr>
              <a:t>Αποτελεί παγκοσμίως </a:t>
            </a:r>
            <a:r>
              <a:rPr lang="el-GR" sz="1400" b="1" dirty="0">
                <a:solidFill>
                  <a:srgbClr val="313131"/>
                </a:solidFill>
                <a:latin typeface="+mj-lt"/>
              </a:rPr>
              <a:t>αναγνωρισμένος προορισμός για γιόγκα</a:t>
            </a:r>
            <a:r>
              <a:rPr lang="el-GR" sz="1400" dirty="0">
                <a:solidFill>
                  <a:srgbClr val="313131"/>
                </a:solidFill>
                <a:latin typeface="+mj-lt"/>
              </a:rPr>
              <a:t>.</a:t>
            </a:r>
          </a:p>
          <a:p>
            <a:pPr algn="just">
              <a:spcBef>
                <a:spcPts val="600"/>
              </a:spcBef>
              <a:buSzPct val="100000"/>
            </a:pPr>
            <a:endParaRPr lang="en-US" sz="1400" dirty="0">
              <a:solidFill>
                <a:srgbClr val="313131"/>
              </a:solidFill>
              <a:latin typeface="+mj-lt"/>
            </a:endParaRPr>
          </a:p>
        </p:txBody>
      </p:sp>
      <p:pic>
        <p:nvPicPr>
          <p:cNvPr id="6" name="Picture 5" descr="A logo for a garden&#10;&#10;Description automatically generated">
            <a:extLst>
              <a:ext uri="{FF2B5EF4-FFF2-40B4-BE49-F238E27FC236}">
                <a16:creationId xmlns:a16="http://schemas.microsoft.com/office/drawing/2014/main" id="{E345A841-31FB-914E-FDA5-BCBB4C2A4A0F}"/>
              </a:ext>
            </a:extLst>
          </p:cNvPr>
          <p:cNvPicPr>
            <a:picLocks noChangeAspect="1"/>
          </p:cNvPicPr>
          <p:nvPr/>
        </p:nvPicPr>
        <p:blipFill>
          <a:blip r:embed="rId3"/>
          <a:stretch>
            <a:fillRect/>
          </a:stretch>
        </p:blipFill>
        <p:spPr>
          <a:xfrm>
            <a:off x="3456503" y="1815769"/>
            <a:ext cx="1986355" cy="1156611"/>
          </a:xfrm>
          <a:prstGeom prst="rect">
            <a:avLst/>
          </a:prstGeom>
        </p:spPr>
      </p:pic>
      <p:pic>
        <p:nvPicPr>
          <p:cNvPr id="9" name="Picture 8">
            <a:extLst>
              <a:ext uri="{FF2B5EF4-FFF2-40B4-BE49-F238E27FC236}">
                <a16:creationId xmlns:a16="http://schemas.microsoft.com/office/drawing/2014/main" id="{7FCD2E01-8D94-041E-2B19-F5D146E6D036}"/>
              </a:ext>
            </a:extLst>
          </p:cNvPr>
          <p:cNvPicPr>
            <a:picLocks noChangeAspect="1"/>
          </p:cNvPicPr>
          <p:nvPr/>
        </p:nvPicPr>
        <p:blipFill>
          <a:blip r:embed="rId4"/>
          <a:srcRect/>
          <a:stretch/>
        </p:blipFill>
        <p:spPr>
          <a:xfrm>
            <a:off x="7032708" y="6327"/>
            <a:ext cx="5153025" cy="6845346"/>
          </a:xfrm>
          <a:prstGeom prst="rect">
            <a:avLst/>
          </a:prstGeom>
        </p:spPr>
      </p:pic>
    </p:spTree>
    <p:extLst>
      <p:ext uri="{BB962C8B-B14F-4D97-AF65-F5344CB8AC3E}">
        <p14:creationId xmlns:p14="http://schemas.microsoft.com/office/powerpoint/2010/main" val="90420733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1F13B6-F0A8-3652-C5CE-B8353CA736F1}"/>
              </a:ext>
            </a:extLst>
          </p:cNvPr>
          <p:cNvPicPr>
            <a:picLocks noChangeAspect="1"/>
          </p:cNvPicPr>
          <p:nvPr/>
        </p:nvPicPr>
        <p:blipFill>
          <a:blip r:embed="rId3"/>
          <a:srcRect/>
          <a:stretch/>
        </p:blipFill>
        <p:spPr>
          <a:xfrm>
            <a:off x="7032708" y="6327"/>
            <a:ext cx="5153025" cy="6845346"/>
          </a:xfrm>
          <a:prstGeom prst="rect">
            <a:avLst/>
          </a:prstGeom>
        </p:spPr>
      </p:pic>
      <p:sp>
        <p:nvSpPr>
          <p:cNvPr id="5" name="Title 2">
            <a:extLst>
              <a:ext uri="{FF2B5EF4-FFF2-40B4-BE49-F238E27FC236}">
                <a16:creationId xmlns:a16="http://schemas.microsoft.com/office/drawing/2014/main" id="{9CD9BA7D-7907-F4B6-16AD-D2D6A37D9F1F}"/>
              </a:ext>
            </a:extLst>
          </p:cNvPr>
          <p:cNvSpPr txBox="1">
            <a:spLocks/>
          </p:cNvSpPr>
          <p:nvPr/>
        </p:nvSpPr>
        <p:spPr bwMode="gray">
          <a:xfrm>
            <a:off x="457200" y="345664"/>
            <a:ext cx="11281285" cy="340136"/>
          </a:xfrm>
          <a:prstGeom prst="rect">
            <a:avLst/>
          </a:prstGeom>
        </p:spPr>
        <p:txBody>
          <a:bodyPr vert="horz" lIns="0" tIns="0" rIns="0" bIns="0" rtlCol="0" anchor="t" anchorCtr="0">
            <a:noAutofit/>
          </a:bodyPr>
          <a:lstStyle>
            <a:lvl1pPr algn="l" defTabSz="685800"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pPr>
              <a:defRPr/>
            </a:pPr>
            <a:r>
              <a:rPr lang="en-US">
                <a:solidFill>
                  <a:srgbClr val="86BC25"/>
                </a:solidFill>
                <a:latin typeface="Calibri" panose="020F0502020204030204"/>
              </a:rPr>
              <a:t>B</a:t>
            </a:r>
            <a:r>
              <a:rPr lang="el-GR" err="1">
                <a:solidFill>
                  <a:srgbClr val="86BC25"/>
                </a:solidFill>
                <a:latin typeface="Calibri" panose="020F0502020204030204"/>
              </a:rPr>
              <a:t>οτανικός</a:t>
            </a:r>
            <a:r>
              <a:rPr lang="el-GR">
                <a:solidFill>
                  <a:srgbClr val="86BC25"/>
                </a:solidFill>
                <a:latin typeface="Calibri" panose="020F0502020204030204"/>
              </a:rPr>
              <a:t> Κήπος Δελφών – «Απόλλων»</a:t>
            </a:r>
            <a:r>
              <a:rPr lang="en-US">
                <a:solidFill>
                  <a:sysClr val="windowText" lastClr="000000"/>
                </a:solidFill>
                <a:latin typeface="Calibri" panose="020F0502020204030204"/>
              </a:rPr>
              <a:t>|</a:t>
            </a:r>
            <a:r>
              <a:rPr lang="el-GR">
                <a:solidFill>
                  <a:sysClr val="windowText" lastClr="000000"/>
                </a:solidFill>
                <a:latin typeface="Calibri" panose="020F0502020204030204"/>
              </a:rPr>
              <a:t> Περιβάλλον</a:t>
            </a:r>
            <a:endParaRPr lang="en-US">
              <a:solidFill>
                <a:sysClr val="windowText" lastClr="000000"/>
              </a:solidFill>
              <a:latin typeface="Calibri" panose="020F0502020204030204"/>
            </a:endParaRPr>
          </a:p>
          <a:p>
            <a:pPr defTabSz="914400">
              <a:spcBef>
                <a:spcPts val="0"/>
              </a:spcBef>
              <a:defRPr/>
            </a:pPr>
            <a:r>
              <a:rPr lang="el-GR" sz="1600">
                <a:solidFill>
                  <a:prstClr val="white">
                    <a:lumMod val="50000"/>
                  </a:prstClr>
                </a:solidFill>
                <a:latin typeface="Calibri" panose="020F0502020204030204"/>
              </a:rPr>
              <a:t>Προστασία οικοσυστημάτων</a:t>
            </a:r>
            <a:endParaRPr lang="en-US" sz="1600">
              <a:solidFill>
                <a:prstClr val="white">
                  <a:lumMod val="50000"/>
                </a:prstClr>
              </a:solidFill>
              <a:latin typeface="Calibri" panose="020F0502020204030204"/>
            </a:endParaRPr>
          </a:p>
          <a:p>
            <a:pPr>
              <a:defRPr/>
            </a:pPr>
            <a:endParaRPr lang="en-US">
              <a:solidFill>
                <a:sysClr val="windowText" lastClr="000000"/>
              </a:solidFill>
              <a:latin typeface="Calibri" panose="020F0502020204030204"/>
            </a:endParaRPr>
          </a:p>
        </p:txBody>
      </p:sp>
      <p:sp>
        <p:nvSpPr>
          <p:cNvPr id="2" name="TextBox 1">
            <a:extLst>
              <a:ext uri="{FF2B5EF4-FFF2-40B4-BE49-F238E27FC236}">
                <a16:creationId xmlns:a16="http://schemas.microsoft.com/office/drawing/2014/main" id="{D7C85811-5345-2977-4CD1-158AAAB563AA}"/>
              </a:ext>
            </a:extLst>
          </p:cNvPr>
          <p:cNvSpPr txBox="1"/>
          <p:nvPr/>
        </p:nvSpPr>
        <p:spPr>
          <a:xfrm>
            <a:off x="457200" y="1183864"/>
            <a:ext cx="6455828" cy="5047536"/>
          </a:xfrm>
          <a:prstGeom prst="rect">
            <a:avLst/>
          </a:prstGeom>
          <a:noFill/>
        </p:spPr>
        <p:txBody>
          <a:bodyPr wrap="square" lIns="0" tIns="0" rIns="0" bIns="0" rtlCol="0">
            <a:spAutoFit/>
          </a:bodyPr>
          <a:lstStyle/>
          <a:p>
            <a:pPr algn="just">
              <a:spcBef>
                <a:spcPts val="600"/>
              </a:spcBef>
              <a:buSzPct val="100000"/>
            </a:pPr>
            <a:r>
              <a:rPr lang="el-GR" sz="1400" dirty="0">
                <a:solidFill>
                  <a:srgbClr val="313131"/>
                </a:solidFill>
                <a:latin typeface="+mj-lt"/>
              </a:rPr>
              <a:t>Ο Βοτανικός Κήπος Δελφών «Απόλλων» διαδραματίζει σημαντικό ρόλο στην προστασία του φυσικού κάλους και της ευρύτερης περιοχής του Παρνασσού μέσα από μια ποικιλία δράσεων και συγκεκριμένα:</a:t>
            </a:r>
          </a:p>
          <a:p>
            <a:pPr marL="285750" indent="-285750" algn="just">
              <a:spcBef>
                <a:spcPts val="600"/>
              </a:spcBef>
              <a:buSzPct val="100000"/>
              <a:buFont typeface="Wingdings" panose="05000000000000000000" pitchFamily="2" charset="2"/>
              <a:buChar char="Ø"/>
            </a:pPr>
            <a:r>
              <a:rPr lang="el-GR" sz="1400" b="1" dirty="0">
                <a:solidFill>
                  <a:srgbClr val="86BC25"/>
                </a:solidFill>
                <a:latin typeface="+mj-lt"/>
              </a:rPr>
              <a:t>Επιστημονική έρευνα &amp; μελέτη: </a:t>
            </a:r>
            <a:r>
              <a:rPr lang="el-GR" sz="1400" dirty="0">
                <a:solidFill>
                  <a:srgbClr val="313131"/>
                </a:solidFill>
                <a:latin typeface="+mj-lt"/>
              </a:rPr>
              <a:t>με την υποστήριξη του Γεωπονικού Πανεπιστημίου Αθηνών πραγματοποιεί έρευνες για τις ευεργετικές ιδιότητες που προσφέρουν τα βοτανικά φυτά της περιοχής. Ορισμένα ευρήματα αυτών των ερευνών αναγνωρίζουν τις φαρμακευτικές, καλλωπιστικές και αντισηπτικές δράσεις των φυτών που διασφαλίζονται μέσω της επεξεργασίας τους, μάλιστα εντοπίσθηκαν συγκεκριμένων βοτάνων με ιδιότητες που μπορούν να προσφέρουν σημαντικά οφέλη στο περιβάλλον όπως μέσα από την απομάκρυνση </a:t>
            </a:r>
            <a:r>
              <a:rPr lang="el-GR" sz="1400" dirty="0" err="1">
                <a:solidFill>
                  <a:srgbClr val="313131"/>
                </a:solidFill>
                <a:latin typeface="+mj-lt"/>
              </a:rPr>
              <a:t>βαρέων</a:t>
            </a:r>
            <a:r>
              <a:rPr lang="el-GR" sz="1400" dirty="0">
                <a:solidFill>
                  <a:srgbClr val="313131"/>
                </a:solidFill>
                <a:latin typeface="+mj-lt"/>
              </a:rPr>
              <a:t> μετάλλων.</a:t>
            </a:r>
          </a:p>
          <a:p>
            <a:pPr marL="285750" indent="-285750" algn="just">
              <a:spcBef>
                <a:spcPts val="600"/>
              </a:spcBef>
              <a:buSzPct val="100000"/>
              <a:buFont typeface="Wingdings" panose="05000000000000000000" pitchFamily="2" charset="2"/>
              <a:buChar char="Ø"/>
            </a:pPr>
            <a:r>
              <a:rPr lang="el-GR" sz="1400" b="1" dirty="0">
                <a:solidFill>
                  <a:srgbClr val="86BC25"/>
                </a:solidFill>
                <a:latin typeface="+mj-lt"/>
              </a:rPr>
              <a:t>Διατήρηση Σπάνιων &amp; Απειλούμενων ειδών:</a:t>
            </a:r>
            <a:r>
              <a:rPr lang="el-GR" sz="1400" dirty="0">
                <a:solidFill>
                  <a:srgbClr val="313131"/>
                </a:solidFill>
                <a:latin typeface="+mj-lt"/>
              </a:rPr>
              <a:t> διαθέτει </a:t>
            </a:r>
            <a:r>
              <a:rPr lang="el-GR" sz="1400" dirty="0" err="1">
                <a:solidFill>
                  <a:srgbClr val="313131"/>
                </a:solidFill>
                <a:latin typeface="+mj-lt"/>
              </a:rPr>
              <a:t>αδειοδοτημένη</a:t>
            </a:r>
            <a:r>
              <a:rPr lang="el-GR" sz="1400" dirty="0">
                <a:solidFill>
                  <a:srgbClr val="313131"/>
                </a:solidFill>
                <a:latin typeface="+mj-lt"/>
              </a:rPr>
              <a:t> συλλογή γενετικού υλικού 250 βοτάνων από την περιοχή του Παρνασσού</a:t>
            </a:r>
            <a:r>
              <a:rPr lang="en-US" sz="1400" dirty="0">
                <a:solidFill>
                  <a:srgbClr val="313131"/>
                </a:solidFill>
                <a:latin typeface="+mj-lt"/>
              </a:rPr>
              <a:t> </a:t>
            </a:r>
            <a:r>
              <a:rPr lang="el-GR" sz="1400" dirty="0">
                <a:solidFill>
                  <a:srgbClr val="313131"/>
                </a:solidFill>
                <a:latin typeface="+mj-lt"/>
              </a:rPr>
              <a:t>εκ των οποίων τα 10 είναι προστατευόμενα φυτά, με σκοπό τον εμπλουτισμό και διατήρηση της βιοποικιλότητας του Κήπου και την ένταξή τους στην Τράπεζα Σπερμάτων. Επίσης, αναπτύσσει προγράμματα αναπαραγωγής και </a:t>
            </a:r>
            <a:r>
              <a:rPr lang="el-GR" sz="1400" dirty="0" err="1">
                <a:solidFill>
                  <a:srgbClr val="313131"/>
                </a:solidFill>
                <a:latin typeface="+mj-lt"/>
              </a:rPr>
              <a:t>επαναφύτευσης</a:t>
            </a:r>
            <a:r>
              <a:rPr lang="el-GR" sz="1400" dirty="0">
                <a:solidFill>
                  <a:srgbClr val="313131"/>
                </a:solidFill>
                <a:latin typeface="+mj-lt"/>
              </a:rPr>
              <a:t>.</a:t>
            </a:r>
          </a:p>
          <a:p>
            <a:pPr marL="285750" indent="-285750" algn="just">
              <a:spcBef>
                <a:spcPts val="600"/>
              </a:spcBef>
              <a:buSzPct val="100000"/>
              <a:buFont typeface="Wingdings" panose="05000000000000000000" pitchFamily="2" charset="2"/>
              <a:buChar char="Ø"/>
            </a:pPr>
            <a:r>
              <a:rPr lang="el-GR" sz="1400" b="1" dirty="0">
                <a:solidFill>
                  <a:srgbClr val="86BC25"/>
                </a:solidFill>
                <a:latin typeface="+mj-lt"/>
              </a:rPr>
              <a:t>Παρακολούθηση επιπτώσεων κλιματικής αλλαγής στη χλωρίδα:</a:t>
            </a:r>
            <a:r>
              <a:rPr lang="el-GR" sz="1400" dirty="0">
                <a:solidFill>
                  <a:srgbClr val="313131"/>
                </a:solidFill>
                <a:latin typeface="+mj-lt"/>
              </a:rPr>
              <a:t> Γίνεται συντονισμένη προσπάθεια καταγραφής του </a:t>
            </a:r>
            <a:r>
              <a:rPr lang="el-GR" sz="1400" dirty="0" err="1">
                <a:solidFill>
                  <a:srgbClr val="313131"/>
                </a:solidFill>
                <a:latin typeface="+mj-lt"/>
              </a:rPr>
              <a:t>μικρο</a:t>
            </a:r>
            <a:r>
              <a:rPr lang="el-GR" sz="1400" dirty="0">
                <a:solidFill>
                  <a:srgbClr val="313131"/>
                </a:solidFill>
                <a:latin typeface="+mj-lt"/>
              </a:rPr>
              <a:t>-κλίματος, ατμόσφαιρας και  συνθήκων εδάφους στην ευρύτερη περιοχή σε συνάρτηση με τις επιπτώσεις από την κλιματική αλλαγή.</a:t>
            </a:r>
          </a:p>
          <a:p>
            <a:pPr marL="285750" indent="-285750" algn="just">
              <a:spcBef>
                <a:spcPts val="600"/>
              </a:spcBef>
              <a:buSzPct val="100000"/>
              <a:buFont typeface="Wingdings" panose="05000000000000000000" pitchFamily="2" charset="2"/>
              <a:buChar char="Ø"/>
            </a:pPr>
            <a:r>
              <a:rPr lang="el-GR" sz="1400" b="1" dirty="0">
                <a:solidFill>
                  <a:srgbClr val="86BC25"/>
                </a:solidFill>
                <a:latin typeface="+mj-lt"/>
              </a:rPr>
              <a:t>Ανάπτυξη πρακτικών φιλικών προς το περιβάλλον: </a:t>
            </a:r>
            <a:r>
              <a:rPr lang="el-GR" sz="1400" dirty="0">
                <a:solidFill>
                  <a:srgbClr val="313131"/>
                </a:solidFill>
                <a:latin typeface="+mj-lt"/>
              </a:rPr>
              <a:t>εφαρμόζει βιώσιμες γεωργικές πρακτικές (όπως η συλλογή βρόχινου νερού, εφαρμογή βιολογικών λιπασμάτων  αντί φυτοφαρμάκων) με το εξειδικευμένο και καταρτισμένο προσωπικό του.</a:t>
            </a:r>
          </a:p>
        </p:txBody>
      </p:sp>
    </p:spTree>
    <p:extLst>
      <p:ext uri="{BB962C8B-B14F-4D97-AF65-F5344CB8AC3E}">
        <p14:creationId xmlns:p14="http://schemas.microsoft.com/office/powerpoint/2010/main" val="73539778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1F13B6-F0A8-3652-C5CE-B8353CA736F1}"/>
              </a:ext>
            </a:extLst>
          </p:cNvPr>
          <p:cNvPicPr>
            <a:picLocks noChangeAspect="1"/>
          </p:cNvPicPr>
          <p:nvPr/>
        </p:nvPicPr>
        <p:blipFill>
          <a:blip r:embed="rId4"/>
          <a:srcRect/>
          <a:stretch/>
        </p:blipFill>
        <p:spPr>
          <a:xfrm>
            <a:off x="7032708" y="6327"/>
            <a:ext cx="5153025" cy="6845346"/>
          </a:xfrm>
          <a:prstGeom prst="rect">
            <a:avLst/>
          </a:prstGeom>
        </p:spPr>
      </p:pic>
      <p:sp>
        <p:nvSpPr>
          <p:cNvPr id="5" name="Title 2">
            <a:extLst>
              <a:ext uri="{FF2B5EF4-FFF2-40B4-BE49-F238E27FC236}">
                <a16:creationId xmlns:a16="http://schemas.microsoft.com/office/drawing/2014/main" id="{9CD9BA7D-7907-F4B6-16AD-D2D6A37D9F1F}"/>
              </a:ext>
            </a:extLst>
          </p:cNvPr>
          <p:cNvSpPr txBox="1">
            <a:spLocks/>
          </p:cNvSpPr>
          <p:nvPr/>
        </p:nvSpPr>
        <p:spPr bwMode="gray">
          <a:xfrm>
            <a:off x="457200" y="345664"/>
            <a:ext cx="11281285" cy="340136"/>
          </a:xfrm>
          <a:prstGeom prst="rect">
            <a:avLst/>
          </a:prstGeom>
        </p:spPr>
        <p:txBody>
          <a:bodyPr vert="horz" lIns="0" tIns="0" rIns="0" bIns="0" rtlCol="0" anchor="t" anchorCtr="0">
            <a:noAutofit/>
          </a:bodyPr>
          <a:lstStyle>
            <a:lvl1pPr algn="l" defTabSz="685800"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pPr>
              <a:defRPr/>
            </a:pPr>
            <a:r>
              <a:rPr lang="en-US">
                <a:solidFill>
                  <a:srgbClr val="86BC25"/>
                </a:solidFill>
                <a:latin typeface="Calibri" panose="020F0502020204030204"/>
              </a:rPr>
              <a:t>B</a:t>
            </a:r>
            <a:r>
              <a:rPr lang="el-GR" err="1">
                <a:solidFill>
                  <a:srgbClr val="86BC25"/>
                </a:solidFill>
                <a:latin typeface="Calibri" panose="020F0502020204030204"/>
              </a:rPr>
              <a:t>οτανικός</a:t>
            </a:r>
            <a:r>
              <a:rPr lang="el-GR">
                <a:solidFill>
                  <a:srgbClr val="86BC25"/>
                </a:solidFill>
                <a:latin typeface="Calibri" panose="020F0502020204030204"/>
              </a:rPr>
              <a:t> Κήπος Δελφών – «Απόλλων»</a:t>
            </a:r>
            <a:r>
              <a:rPr lang="en-US">
                <a:solidFill>
                  <a:sysClr val="windowText" lastClr="000000"/>
                </a:solidFill>
                <a:latin typeface="Calibri" panose="020F0502020204030204"/>
              </a:rPr>
              <a:t>|</a:t>
            </a:r>
            <a:r>
              <a:rPr lang="el-GR">
                <a:solidFill>
                  <a:sysClr val="windowText" lastClr="000000"/>
                </a:solidFill>
                <a:latin typeface="Calibri" panose="020F0502020204030204"/>
              </a:rPr>
              <a:t> Περιβάλλον</a:t>
            </a:r>
            <a:endParaRPr lang="en-US">
              <a:solidFill>
                <a:sysClr val="windowText" lastClr="000000"/>
              </a:solidFill>
              <a:latin typeface="Calibri" panose="020F0502020204030204"/>
            </a:endParaRPr>
          </a:p>
          <a:p>
            <a:pPr defTabSz="914400">
              <a:spcBef>
                <a:spcPts val="0"/>
              </a:spcBef>
              <a:defRPr/>
            </a:pPr>
            <a:r>
              <a:rPr lang="el-GR" sz="1600">
                <a:solidFill>
                  <a:prstClr val="white">
                    <a:lumMod val="50000"/>
                  </a:prstClr>
                </a:solidFill>
                <a:latin typeface="Calibri" panose="020F0502020204030204"/>
              </a:rPr>
              <a:t>Στρατηγικές πρωτοβουλίες</a:t>
            </a:r>
            <a:endParaRPr lang="en-US" sz="1600">
              <a:solidFill>
                <a:prstClr val="white">
                  <a:lumMod val="50000"/>
                </a:prstClr>
              </a:solidFill>
              <a:latin typeface="Calibri" panose="020F0502020204030204"/>
            </a:endParaRPr>
          </a:p>
          <a:p>
            <a:pPr>
              <a:defRPr/>
            </a:pPr>
            <a:endParaRPr lang="en-US">
              <a:solidFill>
                <a:sysClr val="windowText" lastClr="000000"/>
              </a:solidFill>
              <a:latin typeface="Calibri" panose="020F0502020204030204"/>
            </a:endParaRPr>
          </a:p>
        </p:txBody>
      </p:sp>
      <p:sp>
        <p:nvSpPr>
          <p:cNvPr id="3" name="Rectangle 2">
            <a:extLst>
              <a:ext uri="{FF2B5EF4-FFF2-40B4-BE49-F238E27FC236}">
                <a16:creationId xmlns:a16="http://schemas.microsoft.com/office/drawing/2014/main" id="{A5339F9C-48F5-9F35-9439-8F89E7A6904E}"/>
              </a:ext>
            </a:extLst>
          </p:cNvPr>
          <p:cNvSpPr/>
          <p:nvPr/>
        </p:nvSpPr>
        <p:spPr bwMode="gray">
          <a:xfrm>
            <a:off x="457199" y="1121229"/>
            <a:ext cx="6444344" cy="5391107"/>
          </a:xfrm>
          <a:prstGeom prst="rect">
            <a:avLst/>
          </a:prstGeom>
          <a:solidFill>
            <a:srgbClr val="E8E8E8"/>
          </a:solidFill>
          <a:ln w="19050" algn="ctr">
            <a:noFill/>
            <a:miter lim="800000"/>
            <a:headEnd/>
            <a:tailEnd/>
          </a:ln>
        </p:spPr>
        <p:txBody>
          <a:bodyPr wrap="square" lIns="88900" tIns="88900" rIns="88900" bIns="88900" rtlCol="0" anchor="ctr"/>
          <a:lstStyle/>
          <a:p>
            <a:pPr>
              <a:spcBef>
                <a:spcPts val="600"/>
              </a:spcBef>
              <a:buSzPct val="100000"/>
            </a:pPr>
            <a:r>
              <a:rPr lang="el-GR" sz="1400" dirty="0">
                <a:solidFill>
                  <a:srgbClr val="313131"/>
                </a:solidFill>
                <a:latin typeface="+mj-lt"/>
              </a:rPr>
              <a:t>Ο Βοτανικός Κήπος Δελφών «Απόλλων» υλοποιεί τις παρακάτω στρατηγικές πρωτοβουλίες</a:t>
            </a:r>
            <a:r>
              <a:rPr lang="en-US" sz="1400" dirty="0">
                <a:solidFill>
                  <a:srgbClr val="313131"/>
                </a:solidFill>
                <a:latin typeface="+mj-lt"/>
              </a:rPr>
              <a:t> </a:t>
            </a:r>
            <a:r>
              <a:rPr lang="el-GR" sz="1400" dirty="0">
                <a:solidFill>
                  <a:srgbClr val="313131"/>
                </a:solidFill>
                <a:latin typeface="+mj-lt"/>
              </a:rPr>
              <a:t>γύρω από τον πυλώνα του </a:t>
            </a:r>
            <a:r>
              <a:rPr lang="el-GR" sz="1400" b="1" dirty="0">
                <a:solidFill>
                  <a:srgbClr val="313131"/>
                </a:solidFill>
                <a:latin typeface="+mj-lt"/>
              </a:rPr>
              <a:t>περιβάλλοντος</a:t>
            </a:r>
            <a:r>
              <a:rPr lang="el-GR" sz="1400" dirty="0">
                <a:solidFill>
                  <a:srgbClr val="313131"/>
                </a:solidFill>
                <a:latin typeface="+mj-lt"/>
              </a:rPr>
              <a:t>:</a:t>
            </a:r>
          </a:p>
          <a:p>
            <a:pPr marL="285750" indent="-285750">
              <a:spcBef>
                <a:spcPts val="600"/>
              </a:spcBef>
              <a:buSzPct val="100000"/>
              <a:buFont typeface="Wingdings" panose="05000000000000000000" pitchFamily="2" charset="2"/>
              <a:buChar char="q"/>
              <a:defRPr/>
            </a:pPr>
            <a:r>
              <a:rPr lang="el-GR" sz="1400" b="1" dirty="0">
                <a:solidFill>
                  <a:srgbClr val="86BC25"/>
                </a:solidFill>
                <a:latin typeface="+mj-lt"/>
              </a:rPr>
              <a:t>Εγκατάσταση Μετεωρολογικού Σταθμού από το Ινστιτούτο ερευνών Περιβάλλοντος και Βιώσιμης Ανάπτυξης</a:t>
            </a:r>
          </a:p>
          <a:p>
            <a:pPr marR="0" lvl="0" algn="l" defTabSz="914400" rtl="0" eaLnBrk="1" fontAlgn="auto" latinLnBrk="0" hangingPunct="1">
              <a:lnSpc>
                <a:spcPct val="100000"/>
              </a:lnSpc>
              <a:spcBef>
                <a:spcPts val="600"/>
              </a:spcBef>
              <a:spcAft>
                <a:spcPts val="0"/>
              </a:spcAft>
              <a:buClrTx/>
              <a:buSzPct val="100000"/>
              <a:tabLst/>
              <a:defRPr/>
            </a:pPr>
            <a:r>
              <a:rPr lang="el-GR" sz="1400" dirty="0">
                <a:solidFill>
                  <a:srgbClr val="313131"/>
                </a:solidFill>
                <a:latin typeface="+mj-lt"/>
              </a:rPr>
              <a:t>Η Περιφέρεια Φθιώτιδος καταγράφει συνεχώς περιπτώσεις ακραίων ανησυχητικών</a:t>
            </a:r>
            <a:r>
              <a:rPr lang="en-US" sz="1400" dirty="0">
                <a:solidFill>
                  <a:srgbClr val="313131"/>
                </a:solidFill>
                <a:latin typeface="+mj-lt"/>
              </a:rPr>
              <a:t> </a:t>
            </a:r>
            <a:r>
              <a:rPr lang="el-GR" sz="1400" dirty="0">
                <a:solidFill>
                  <a:srgbClr val="313131"/>
                </a:solidFill>
                <a:latin typeface="+mj-lt"/>
              </a:rPr>
              <a:t>καιρικών φαινομένων (όπως πυρκαγιών, λειψυδρίας) στην ευρύτερη περιοχή του Παρνασσού. Αυτά τα φαινόμενα πλήττουν τις ορεινές περιοχές της Φθιώτιδας ως αποτέλεσμα της κλιματικής αλλαγής, και αποτελούν καίρια προβλήματα της τοπικής κοινωνίας και οικονομίας. Ο Κήπος αναγνωρίζοντας τις καταστροφικές συνέπειες που επιφέρει η κλιματική αλλαγή, έχει διαθέσει ένα μέρος του κήπου για την εγκατάσταση Μετεωρολογικού Σταθμού. Μέσω της 24ωρης λειτουργίας του συγκεκριμένου σταθμού δίνεται η δυνατότητα της έγκυρης διάγνωσης των ακραίων καιρικών φαινομένων, της μακροχρόνιας καταγραφής της έντασης και της συχνότητας αυτών των φαινομένων, μέτρησης της υγρασίας και θερμοκρασίας του εδάφους που θα υποβοηθήσουν τις γεωργικές εργασίες, καθώς επίσης ο σταθμός αυτός θα ενταχθεί στο δίκτυο αυτόματων Μετεωρολογικών Σταθμών του Εθνικού Αστεροσκοπείου Αθηνών.</a:t>
            </a:r>
          </a:p>
          <a:p>
            <a:pPr marL="285750" marR="0" lvl="0" indent="-285750" algn="l" defTabSz="914400" rtl="0" eaLnBrk="1" fontAlgn="auto" latinLnBrk="0" hangingPunct="1">
              <a:lnSpc>
                <a:spcPct val="100000"/>
              </a:lnSpc>
              <a:spcBef>
                <a:spcPts val="600"/>
              </a:spcBef>
              <a:spcAft>
                <a:spcPts val="0"/>
              </a:spcAft>
              <a:buClrTx/>
              <a:buSzPct val="100000"/>
              <a:buFont typeface="Wingdings" panose="05000000000000000000" pitchFamily="2" charset="2"/>
              <a:buChar char="q"/>
              <a:tabLst/>
              <a:defRPr/>
            </a:pPr>
            <a:r>
              <a:rPr lang="el-GR" sz="1400" b="1" dirty="0">
                <a:solidFill>
                  <a:srgbClr val="86BC25"/>
                </a:solidFill>
                <a:latin typeface="+mj-lt"/>
              </a:rPr>
              <a:t>Επιχορήγηση από το Εθνικό και Καποδιστριακό Πανεπιστήμιο Αθηνών</a:t>
            </a:r>
          </a:p>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l-GR" sz="1400" i="0" u="none" strike="noStrike" kern="1200" cap="none" spc="0" normalizeH="0" baseline="0" noProof="0" dirty="0">
                <a:ln>
                  <a:noFill/>
                </a:ln>
                <a:solidFill>
                  <a:srgbClr val="313131"/>
                </a:solidFill>
                <a:effectLst/>
                <a:uLnTx/>
                <a:uFillTx/>
                <a:latin typeface="Calibri"/>
                <a:ea typeface="+mn-ea"/>
                <a:cs typeface="+mn-cs"/>
              </a:rPr>
              <a:t>Το Τμήμα Βιολογίας του Πανεπιστημίου Αθηνών συνέβαλε</a:t>
            </a:r>
            <a:r>
              <a:rPr lang="el-GR" sz="1400" dirty="0">
                <a:solidFill>
                  <a:srgbClr val="313131"/>
                </a:solidFill>
                <a:latin typeface="Calibri"/>
              </a:rPr>
              <a:t> στη προσπάθεια του Κήπου διατήρησης και ανάδειξης της </a:t>
            </a:r>
            <a:r>
              <a:rPr kumimoji="0" lang="el-GR" sz="1400" i="0" u="none" strike="noStrike" kern="1200" cap="none" spc="0" normalizeH="0" baseline="0" noProof="0" dirty="0">
                <a:ln>
                  <a:noFill/>
                </a:ln>
                <a:solidFill>
                  <a:srgbClr val="313131"/>
                </a:solidFill>
                <a:effectLst/>
                <a:uLnTx/>
                <a:uFillTx/>
                <a:latin typeface="Calibri"/>
                <a:ea typeface="+mn-ea"/>
                <a:cs typeface="+mn-cs"/>
              </a:rPr>
              <a:t>μοναδικής χλωρίδας του Παρνασσού και των τοπικών ενδημικών ελληνικών ειδών, </a:t>
            </a:r>
            <a:r>
              <a:rPr kumimoji="0" lang="el-GR" sz="1400" i="0" u="none" strike="noStrike" kern="1200" cap="none" spc="0" normalizeH="0" baseline="0" noProof="0" dirty="0" err="1">
                <a:ln>
                  <a:noFill/>
                </a:ln>
                <a:solidFill>
                  <a:srgbClr val="313131"/>
                </a:solidFill>
                <a:effectLst/>
                <a:uLnTx/>
                <a:uFillTx/>
                <a:latin typeface="Calibri"/>
                <a:ea typeface="+mn-ea"/>
                <a:cs typeface="+mn-cs"/>
              </a:rPr>
              <a:t>Paeonia</a:t>
            </a:r>
            <a:r>
              <a:rPr kumimoji="0" lang="el-GR" sz="1400" i="0" u="none" strike="noStrike" kern="1200" cap="none" spc="0" normalizeH="0" baseline="0" noProof="0" dirty="0">
                <a:ln>
                  <a:noFill/>
                </a:ln>
                <a:solidFill>
                  <a:srgbClr val="313131"/>
                </a:solidFill>
                <a:effectLst/>
                <a:uLnTx/>
                <a:uFillTx/>
                <a:latin typeface="Calibri"/>
                <a:ea typeface="+mn-ea"/>
                <a:cs typeface="+mn-cs"/>
              </a:rPr>
              <a:t> </a:t>
            </a:r>
            <a:r>
              <a:rPr kumimoji="0" lang="el-GR" sz="1400" i="0" u="none" strike="noStrike" kern="1200" cap="none" spc="0" normalizeH="0" baseline="0" noProof="0" dirty="0" err="1">
                <a:ln>
                  <a:noFill/>
                </a:ln>
                <a:solidFill>
                  <a:srgbClr val="313131"/>
                </a:solidFill>
                <a:effectLst/>
                <a:uLnTx/>
                <a:uFillTx/>
                <a:latin typeface="Calibri"/>
                <a:ea typeface="+mn-ea"/>
                <a:cs typeface="+mn-cs"/>
              </a:rPr>
              <a:t>parnassica</a:t>
            </a:r>
            <a:r>
              <a:rPr kumimoji="0" lang="el-GR" sz="1400" i="0" u="none" strike="noStrike" kern="1200" cap="none" spc="0" normalizeH="0" baseline="0" noProof="0" dirty="0">
                <a:ln>
                  <a:noFill/>
                </a:ln>
                <a:solidFill>
                  <a:srgbClr val="313131"/>
                </a:solidFill>
                <a:effectLst/>
                <a:uLnTx/>
                <a:uFillTx/>
                <a:latin typeface="Calibri"/>
                <a:ea typeface="+mn-ea"/>
                <a:cs typeface="+mn-cs"/>
              </a:rPr>
              <a:t> και </a:t>
            </a:r>
            <a:r>
              <a:rPr kumimoji="0" lang="el-GR" sz="1400" i="0" u="none" strike="noStrike" kern="1200" cap="none" spc="0" normalizeH="0" baseline="0" noProof="0" dirty="0" err="1">
                <a:ln>
                  <a:noFill/>
                </a:ln>
                <a:solidFill>
                  <a:srgbClr val="313131"/>
                </a:solidFill>
                <a:effectLst/>
                <a:uLnTx/>
                <a:uFillTx/>
                <a:latin typeface="Calibri"/>
                <a:ea typeface="+mn-ea"/>
                <a:cs typeface="+mn-cs"/>
              </a:rPr>
              <a:t>Bupleurum</a:t>
            </a:r>
            <a:r>
              <a:rPr kumimoji="0" lang="el-GR" sz="1400" i="0" u="none" strike="noStrike" kern="1200" cap="none" spc="0" normalizeH="0" baseline="0" noProof="0" dirty="0">
                <a:ln>
                  <a:noFill/>
                </a:ln>
                <a:solidFill>
                  <a:srgbClr val="313131"/>
                </a:solidFill>
                <a:effectLst/>
                <a:uLnTx/>
                <a:uFillTx/>
                <a:latin typeface="Calibri"/>
                <a:ea typeface="+mn-ea"/>
                <a:cs typeface="+mn-cs"/>
              </a:rPr>
              <a:t> </a:t>
            </a:r>
            <a:r>
              <a:rPr kumimoji="0" lang="el-GR" sz="1400" i="0" u="none" strike="noStrike" kern="1200" cap="none" spc="0" normalizeH="0" baseline="0" noProof="0" dirty="0" err="1">
                <a:ln>
                  <a:noFill/>
                </a:ln>
                <a:solidFill>
                  <a:srgbClr val="313131"/>
                </a:solidFill>
                <a:effectLst/>
                <a:uLnTx/>
                <a:uFillTx/>
                <a:latin typeface="Calibri"/>
                <a:ea typeface="+mn-ea"/>
                <a:cs typeface="+mn-cs"/>
              </a:rPr>
              <a:t>capillare</a:t>
            </a:r>
            <a:r>
              <a:rPr kumimoji="0" lang="el-GR" sz="1400" i="0" u="none" strike="noStrike" kern="1200" cap="none" spc="0" normalizeH="0" baseline="0" noProof="0" dirty="0">
                <a:ln>
                  <a:noFill/>
                </a:ln>
                <a:solidFill>
                  <a:srgbClr val="313131"/>
                </a:solidFill>
                <a:effectLst/>
                <a:uLnTx/>
                <a:uFillTx/>
                <a:latin typeface="Calibri"/>
                <a:ea typeface="+mn-ea"/>
                <a:cs typeface="+mn-cs"/>
              </a:rPr>
              <a:t>, τα οποία χρήζουν παρακολούθησης, προστασίας και διατήρησης, βάση της Οδηγίας των </a:t>
            </a:r>
            <a:r>
              <a:rPr kumimoji="0" lang="el-GR" sz="1400" i="0" u="none" strike="noStrike" kern="1200" cap="none" spc="0" normalizeH="0" baseline="0" noProof="0" dirty="0" err="1">
                <a:ln>
                  <a:noFill/>
                </a:ln>
                <a:solidFill>
                  <a:srgbClr val="313131"/>
                </a:solidFill>
                <a:effectLst/>
                <a:uLnTx/>
                <a:uFillTx/>
                <a:latin typeface="Calibri"/>
                <a:ea typeface="+mn-ea"/>
                <a:cs typeface="+mn-cs"/>
              </a:rPr>
              <a:t>Οικότοπων</a:t>
            </a:r>
            <a:r>
              <a:rPr kumimoji="0" lang="el-GR" sz="1400" i="0" u="none" strike="noStrike" kern="1200" cap="none" spc="0" normalizeH="0" baseline="0" noProof="0" dirty="0">
                <a:ln>
                  <a:noFill/>
                </a:ln>
                <a:solidFill>
                  <a:srgbClr val="313131"/>
                </a:solidFill>
                <a:effectLst/>
                <a:uLnTx/>
                <a:uFillTx/>
                <a:latin typeface="Calibri"/>
                <a:ea typeface="+mn-ea"/>
                <a:cs typeface="+mn-cs"/>
              </a:rPr>
              <a:t> της Ευρωπαϊκής Ένωσης για την οργάνωση του Δικτύου NATURA 2000.</a:t>
            </a:r>
            <a:endParaRPr lang="el-GR" sz="1400" dirty="0">
              <a:solidFill>
                <a:srgbClr val="313131"/>
              </a:solidFill>
              <a:latin typeface="+mj-lt"/>
            </a:endParaRPr>
          </a:p>
        </p:txBody>
      </p:sp>
      <p:pic>
        <p:nvPicPr>
          <p:cNvPr id="7" name="Graphic 6" descr="GMO outline">
            <a:extLst>
              <a:ext uri="{FF2B5EF4-FFF2-40B4-BE49-F238E27FC236}">
                <a16:creationId xmlns:a16="http://schemas.microsoft.com/office/drawing/2014/main" id="{D5D5C7B8-46B8-BE9F-BBAE-ECCFFDB451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91126" y="1345731"/>
            <a:ext cx="717333" cy="717333"/>
          </a:xfrm>
          <a:prstGeom prst="rect">
            <a:avLst/>
          </a:prstGeom>
        </p:spPr>
      </p:pic>
    </p:spTree>
    <p:extLst>
      <p:ext uri="{BB962C8B-B14F-4D97-AF65-F5344CB8AC3E}">
        <p14:creationId xmlns:p14="http://schemas.microsoft.com/office/powerpoint/2010/main" val="2271621434"/>
      </p:ext>
    </p:extLst>
  </p:cSld>
  <p:clrMapOvr>
    <a:masterClrMapping/>
  </p:clrMapOvr>
  <p:transition>
    <p:fade/>
  </p:transition>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1F13B6-F0A8-3652-C5CE-B8353CA736F1}"/>
              </a:ext>
            </a:extLst>
          </p:cNvPr>
          <p:cNvPicPr>
            <a:picLocks noChangeAspect="1"/>
          </p:cNvPicPr>
          <p:nvPr/>
        </p:nvPicPr>
        <p:blipFill>
          <a:blip r:embed="rId3"/>
          <a:srcRect/>
          <a:stretch/>
        </p:blipFill>
        <p:spPr>
          <a:xfrm>
            <a:off x="7032708" y="6327"/>
            <a:ext cx="5153025" cy="6845346"/>
          </a:xfrm>
          <a:prstGeom prst="rect">
            <a:avLst/>
          </a:prstGeom>
        </p:spPr>
      </p:pic>
      <p:sp>
        <p:nvSpPr>
          <p:cNvPr id="5" name="Title 2">
            <a:extLst>
              <a:ext uri="{FF2B5EF4-FFF2-40B4-BE49-F238E27FC236}">
                <a16:creationId xmlns:a16="http://schemas.microsoft.com/office/drawing/2014/main" id="{9CD9BA7D-7907-F4B6-16AD-D2D6A37D9F1F}"/>
              </a:ext>
            </a:extLst>
          </p:cNvPr>
          <p:cNvSpPr txBox="1">
            <a:spLocks/>
          </p:cNvSpPr>
          <p:nvPr/>
        </p:nvSpPr>
        <p:spPr bwMode="gray">
          <a:xfrm>
            <a:off x="457200" y="345664"/>
            <a:ext cx="11281285" cy="340136"/>
          </a:xfrm>
          <a:prstGeom prst="rect">
            <a:avLst/>
          </a:prstGeom>
        </p:spPr>
        <p:txBody>
          <a:bodyPr vert="horz" lIns="0" tIns="0" rIns="0" bIns="0" rtlCol="0" anchor="t" anchorCtr="0">
            <a:noAutofit/>
          </a:bodyPr>
          <a:lstStyle>
            <a:lvl1pPr algn="l" defTabSz="685800"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pPr>
              <a:defRPr/>
            </a:pPr>
            <a:r>
              <a:rPr lang="en-US">
                <a:solidFill>
                  <a:srgbClr val="86BC25"/>
                </a:solidFill>
                <a:latin typeface="Calibri" panose="020F0502020204030204"/>
              </a:rPr>
              <a:t>B</a:t>
            </a:r>
            <a:r>
              <a:rPr lang="el-GR" err="1">
                <a:solidFill>
                  <a:srgbClr val="86BC25"/>
                </a:solidFill>
                <a:latin typeface="Calibri" panose="020F0502020204030204"/>
              </a:rPr>
              <a:t>οτανικός</a:t>
            </a:r>
            <a:r>
              <a:rPr lang="el-GR">
                <a:solidFill>
                  <a:srgbClr val="86BC25"/>
                </a:solidFill>
                <a:latin typeface="Calibri" panose="020F0502020204030204"/>
              </a:rPr>
              <a:t> Κήπος Δελφών – «Απόλλων»</a:t>
            </a:r>
            <a:r>
              <a:rPr lang="en-US">
                <a:solidFill>
                  <a:sysClr val="windowText" lastClr="000000"/>
                </a:solidFill>
                <a:latin typeface="Calibri" panose="020F0502020204030204"/>
              </a:rPr>
              <a:t>|</a:t>
            </a:r>
            <a:r>
              <a:rPr lang="el-GR">
                <a:solidFill>
                  <a:sysClr val="windowText" lastClr="000000"/>
                </a:solidFill>
                <a:latin typeface="Calibri" panose="020F0502020204030204"/>
              </a:rPr>
              <a:t> Κοινωνία</a:t>
            </a:r>
            <a:endParaRPr lang="en-US">
              <a:solidFill>
                <a:sysClr val="windowText" lastClr="000000"/>
              </a:solidFill>
              <a:latin typeface="Calibri" panose="020F0502020204030204"/>
            </a:endParaRPr>
          </a:p>
          <a:p>
            <a:pPr defTabSz="914400">
              <a:spcBef>
                <a:spcPts val="0"/>
              </a:spcBef>
              <a:defRPr/>
            </a:pPr>
            <a:r>
              <a:rPr lang="el-GR" sz="1600">
                <a:solidFill>
                  <a:prstClr val="white">
                    <a:lumMod val="50000"/>
                  </a:prstClr>
                </a:solidFill>
                <a:latin typeface="Calibri" panose="020F0502020204030204"/>
              </a:rPr>
              <a:t>Ενίσχυση τοπικής οικονομίας και κοινότητας</a:t>
            </a:r>
            <a:endParaRPr lang="en-US" sz="1600">
              <a:solidFill>
                <a:prstClr val="white">
                  <a:lumMod val="50000"/>
                </a:prstClr>
              </a:solidFill>
              <a:highlight>
                <a:srgbClr val="FFFF00"/>
              </a:highlight>
              <a:latin typeface="Calibri" panose="020F0502020204030204"/>
            </a:endParaRPr>
          </a:p>
          <a:p>
            <a:pPr>
              <a:defRPr/>
            </a:pPr>
            <a:endParaRPr lang="en-US">
              <a:solidFill>
                <a:sysClr val="windowText" lastClr="000000"/>
              </a:solidFill>
              <a:latin typeface="Calibri" panose="020F0502020204030204"/>
            </a:endParaRPr>
          </a:p>
        </p:txBody>
      </p:sp>
      <p:sp>
        <p:nvSpPr>
          <p:cNvPr id="2" name="TextBox 1">
            <a:extLst>
              <a:ext uri="{FF2B5EF4-FFF2-40B4-BE49-F238E27FC236}">
                <a16:creationId xmlns:a16="http://schemas.microsoft.com/office/drawing/2014/main" id="{D7C85811-5345-2977-4CD1-158AAAB563AA}"/>
              </a:ext>
            </a:extLst>
          </p:cNvPr>
          <p:cNvSpPr txBox="1"/>
          <p:nvPr/>
        </p:nvSpPr>
        <p:spPr>
          <a:xfrm>
            <a:off x="457200" y="1183864"/>
            <a:ext cx="6340642" cy="5062924"/>
          </a:xfrm>
          <a:prstGeom prst="rect">
            <a:avLst/>
          </a:prstGeom>
          <a:noFill/>
        </p:spPr>
        <p:txBody>
          <a:bodyPr wrap="square" lIns="0" tIns="0" rIns="0" bIns="0" rtlCol="0">
            <a:spAutoFit/>
          </a:bodyPr>
          <a:lstStyle/>
          <a:p>
            <a:pPr algn="just">
              <a:spcBef>
                <a:spcPts val="600"/>
              </a:spcBef>
              <a:buSzPct val="100000"/>
            </a:pPr>
            <a:r>
              <a:rPr lang="el-GR" sz="1400" dirty="0">
                <a:solidFill>
                  <a:srgbClr val="313131"/>
                </a:solidFill>
                <a:latin typeface="+mj-lt"/>
              </a:rPr>
              <a:t>Ο Βοτανικός Κήπος Δελφών «Απόλλων» συμβάλλει με θετικό πρόσημο στην τοπική κοινωνία των Δελφών μέσα από: </a:t>
            </a:r>
          </a:p>
          <a:p>
            <a:pPr marL="285750" indent="-285750" algn="just">
              <a:spcBef>
                <a:spcPts val="600"/>
              </a:spcBef>
              <a:buSzPct val="100000"/>
              <a:buFont typeface="Wingdings" panose="05000000000000000000" pitchFamily="2" charset="2"/>
              <a:buChar char="Ø"/>
            </a:pPr>
            <a:r>
              <a:rPr lang="el-GR" sz="1400" b="1" dirty="0">
                <a:solidFill>
                  <a:srgbClr val="86BC25"/>
                </a:solidFill>
                <a:latin typeface="+mj-lt"/>
              </a:rPr>
              <a:t>Οικονομική ευημερία με την προσέλκυση επισκεπτών: </a:t>
            </a:r>
            <a:r>
              <a:rPr lang="el-GR" sz="1400" dirty="0">
                <a:solidFill>
                  <a:srgbClr val="313131"/>
                </a:solidFill>
                <a:latin typeface="+mj-lt"/>
              </a:rPr>
              <a:t>χρόνο με το χρόνο και με ιδιαίτερη χαρά καταγράφουμε σταθερή ανοδική πορεία </a:t>
            </a:r>
            <a:r>
              <a:rPr lang="el-GR" sz="1400" dirty="0" err="1">
                <a:solidFill>
                  <a:srgbClr val="313131"/>
                </a:solidFill>
                <a:latin typeface="+mj-lt"/>
              </a:rPr>
              <a:t>επισκεψιμότητας</a:t>
            </a:r>
            <a:r>
              <a:rPr lang="el-GR" sz="1400" dirty="0">
                <a:solidFill>
                  <a:srgbClr val="313131"/>
                </a:solidFill>
                <a:latin typeface="+mj-lt"/>
              </a:rPr>
              <a:t> (αποτελεί στρατηγικό σημείο πλησίον του αρχαιολογικού χώρου των Δελφών), γεγονός που καθιστά ανάγκη την περαιτέρω ενίσχυση του Κήπου.</a:t>
            </a:r>
          </a:p>
          <a:p>
            <a:pPr marL="285750" indent="-285750" algn="just">
              <a:spcBef>
                <a:spcPts val="600"/>
              </a:spcBef>
              <a:buSzPct val="100000"/>
              <a:buFont typeface="Wingdings" panose="05000000000000000000" pitchFamily="2" charset="2"/>
              <a:buChar char="Ø"/>
            </a:pPr>
            <a:r>
              <a:rPr lang="el-GR" sz="1400" b="1" dirty="0">
                <a:solidFill>
                  <a:srgbClr val="86BC25"/>
                </a:solidFill>
                <a:latin typeface="+mj-lt"/>
              </a:rPr>
              <a:t>Ενδυνάμωση και σύναψη νέων συνεργασιών: </a:t>
            </a:r>
            <a:r>
              <a:rPr lang="el-GR" sz="1400" dirty="0">
                <a:solidFill>
                  <a:srgbClr val="313131"/>
                </a:solidFill>
                <a:latin typeface="+mj-lt"/>
              </a:rPr>
              <a:t>με Πανεπιστήμια και αξιόπιστους επιχειρηματικούς φορείς με κοινό σκοπό και όραμα, για το σχεδιασμό των νέων δράσεων ανάδειξης του Κήπου.</a:t>
            </a:r>
          </a:p>
          <a:p>
            <a:pPr marL="285750" indent="-285750" algn="just">
              <a:spcBef>
                <a:spcPts val="600"/>
              </a:spcBef>
              <a:buSzPct val="100000"/>
              <a:buFont typeface="Wingdings" panose="05000000000000000000" pitchFamily="2" charset="2"/>
              <a:buChar char="Ø"/>
            </a:pPr>
            <a:r>
              <a:rPr lang="el-GR" sz="1400" b="1" dirty="0">
                <a:solidFill>
                  <a:srgbClr val="86BC25"/>
                </a:solidFill>
                <a:latin typeface="+mj-lt"/>
              </a:rPr>
              <a:t>Ανταλλαγή γνώσης: </a:t>
            </a:r>
            <a:r>
              <a:rPr lang="el-GR" sz="1400" dirty="0">
                <a:solidFill>
                  <a:srgbClr val="313131"/>
                </a:solidFill>
                <a:latin typeface="+mj-lt"/>
              </a:rPr>
              <a:t>ενημερώνεται συνεχώς για καινοτόμες πρακτικές Κήπων μέσα από συνέδρια διεθνών φορέων ή διεθνή δίκτυα οργανισμών, αφουγκράζεται εμπειρίες και ανταλλάσσει σπόρους για τη διατήρηση της βιοποικιλότητας σε παγκόσμιο επίπεδο, καθώς συμμετέχει ενεργά σε συνέδρια με θέμα την Κλιματική Αλλαγή και τη προστασία της βιοποικιλότητας.</a:t>
            </a:r>
          </a:p>
          <a:p>
            <a:pPr marL="285750" indent="-285750" algn="just">
              <a:spcBef>
                <a:spcPts val="600"/>
              </a:spcBef>
              <a:buSzPct val="100000"/>
              <a:buFont typeface="Wingdings" panose="05000000000000000000" pitchFamily="2" charset="2"/>
              <a:buChar char="Ø"/>
            </a:pPr>
            <a:r>
              <a:rPr lang="el-GR" sz="1400" b="1" dirty="0">
                <a:solidFill>
                  <a:srgbClr val="86BC25"/>
                </a:solidFill>
                <a:latin typeface="+mj-lt"/>
              </a:rPr>
              <a:t>Ευαισθητοποίηση μέσω της Εκπαίδευσης: </a:t>
            </a:r>
            <a:r>
              <a:rPr lang="el-GR" sz="1400" dirty="0">
                <a:solidFill>
                  <a:srgbClr val="313131"/>
                </a:solidFill>
                <a:latin typeface="+mj-lt"/>
              </a:rPr>
              <a:t>οργανώνει ημερίδες για την ενημέρωση του κοινού και προωθεί ενεργά το εντατικό εκπαιδευτικό έργο με δημιουργία του θεάματος «Μύθος και Βότανα».</a:t>
            </a:r>
          </a:p>
          <a:p>
            <a:pPr marL="285750" indent="-285750" algn="just">
              <a:spcBef>
                <a:spcPts val="600"/>
              </a:spcBef>
              <a:buSzPct val="100000"/>
              <a:buFont typeface="Wingdings" panose="05000000000000000000" pitchFamily="2" charset="2"/>
              <a:buChar char="Ø"/>
            </a:pPr>
            <a:r>
              <a:rPr lang="el-GR" sz="1400" b="1" dirty="0" err="1">
                <a:solidFill>
                  <a:srgbClr val="86BC25"/>
                </a:solidFill>
                <a:latin typeface="+mj-lt"/>
              </a:rPr>
              <a:t>Ψηφιοποίηση</a:t>
            </a:r>
            <a:r>
              <a:rPr lang="el-GR" sz="1400" b="1" dirty="0">
                <a:solidFill>
                  <a:srgbClr val="86BC25"/>
                </a:solidFill>
                <a:latin typeface="+mj-lt"/>
              </a:rPr>
              <a:t> προφίλ Κήπου: </a:t>
            </a:r>
            <a:r>
              <a:rPr lang="el-GR" sz="1400" dirty="0">
                <a:solidFill>
                  <a:srgbClr val="313131"/>
                </a:solidFill>
                <a:latin typeface="+mj-lt"/>
              </a:rPr>
              <a:t>και παρουσία στα ψηφιακά μέσα κοινωνικής δικτύωσης για περαιτέρω επικοινωνία των δράσεων του και </a:t>
            </a:r>
            <a:r>
              <a:rPr lang="el-GR" sz="1400" dirty="0" err="1">
                <a:solidFill>
                  <a:srgbClr val="313131"/>
                </a:solidFill>
                <a:latin typeface="+mj-lt"/>
              </a:rPr>
              <a:t>αναγνωρισιμότητα</a:t>
            </a:r>
            <a:r>
              <a:rPr lang="el-GR" sz="1400" dirty="0">
                <a:solidFill>
                  <a:srgbClr val="313131"/>
                </a:solidFill>
                <a:latin typeface="+mj-lt"/>
              </a:rPr>
              <a:t>.</a:t>
            </a:r>
          </a:p>
          <a:p>
            <a:pPr algn="just">
              <a:spcBef>
                <a:spcPts val="600"/>
              </a:spcBef>
              <a:buSzPct val="100000"/>
            </a:pPr>
            <a:endParaRPr lang="el-GR" sz="1400" dirty="0">
              <a:latin typeface="+mj-lt"/>
            </a:endParaRPr>
          </a:p>
          <a:p>
            <a:pPr algn="just">
              <a:spcBef>
                <a:spcPts val="600"/>
              </a:spcBef>
              <a:buSzPct val="100000"/>
            </a:pPr>
            <a:endParaRPr lang="en-US" sz="1400" dirty="0">
              <a:solidFill>
                <a:srgbClr val="313131"/>
              </a:solidFill>
              <a:latin typeface="+mj-lt"/>
            </a:endParaRPr>
          </a:p>
        </p:txBody>
      </p:sp>
    </p:spTree>
    <p:extLst>
      <p:ext uri="{BB962C8B-B14F-4D97-AF65-F5344CB8AC3E}">
        <p14:creationId xmlns:p14="http://schemas.microsoft.com/office/powerpoint/2010/main" val="3580688262"/>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 Brand Theme">
  <a:themeElements>
    <a:clrScheme name="Custom 1">
      <a:dk1>
        <a:sysClr val="windowText" lastClr="000000"/>
      </a:dk1>
      <a:lt1>
        <a:sysClr val="window" lastClr="FFFFFF"/>
      </a:lt1>
      <a:dk2>
        <a:srgbClr val="D0D0CE"/>
      </a:dk2>
      <a:lt2>
        <a:srgbClr val="53565A"/>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Deloitte">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 Brand Theme" id="{7CF146C4-F33C-4674-9F60-3E413DE8D245}" vid="{1FA3A202-160F-48F1-9CAA-9049691AC6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TemplafyFormConfiguration><![CDATA[{"formFields":[],"formDataEntries":[]}]]></TemplafyFormConfiguration>
</file>

<file path=customXml/item2.xml><?xml version="1.0" encoding="utf-8"?>
<TemplafyTemplateConfiguration><![CDATA[{"elementsMetadata":[],"transformationConfigurations":[],"templateName":"Deloitte Blank","templateDescription":"","enableDocumentContentUpdater":false,"version":"2.0"}]]></TemplafyTemplateConfiguration>
</file>

<file path=customXml/itemProps1.xml><?xml version="1.0" encoding="utf-8"?>
<ds:datastoreItem xmlns:ds="http://schemas.openxmlformats.org/officeDocument/2006/customXml" ds:itemID="{1BA1A0FF-B638-4C21-97C7-AC74F44DF38E}">
  <ds:schemaRefs/>
</ds:datastoreItem>
</file>

<file path=customXml/itemProps2.xml><?xml version="1.0" encoding="utf-8"?>
<ds:datastoreItem xmlns:ds="http://schemas.openxmlformats.org/officeDocument/2006/customXml" ds:itemID="{3EBCD3C2-26E1-4749-B37E-3B38E6A7E58A}">
  <ds:schemaRefs/>
</ds:datastoreItem>
</file>

<file path=docProps/app.xml><?xml version="1.0" encoding="utf-8"?>
<Properties xmlns="http://schemas.openxmlformats.org/officeDocument/2006/extended-properties" xmlns:vt="http://schemas.openxmlformats.org/officeDocument/2006/docPropsVTypes">
  <Template>Deloitte_Brand_Theme</Template>
  <TotalTime>47</TotalTime>
  <Words>3266</Words>
  <Application>Microsoft Office PowerPoint</Application>
  <PresentationFormat>Widescreen</PresentationFormat>
  <Paragraphs>279</Paragraphs>
  <Slides>16</Slides>
  <Notes>12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4" baseType="lpstr">
      <vt:lpstr>Arial</vt:lpstr>
      <vt:lpstr>Calibri</vt:lpstr>
      <vt:lpstr>Calibri Light</vt:lpstr>
      <vt:lpstr>Verdana</vt:lpstr>
      <vt:lpstr>Wingdings</vt:lpstr>
      <vt:lpstr>Wingdings 2</vt:lpstr>
      <vt:lpstr>Deloitte Brand Theme</vt:lpstr>
      <vt:lpstr>think-cell Slide</vt:lpstr>
      <vt:lpstr>ΑΠΟΛΛΩΝ- ΔΕΛΦΟΙ ΒΟΤΑΝΙΚΟΣ ΚΗΠΟΣ  Απολογισμός Δράσεων Εταιρικής Υπευθυνότητας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Berlusconi, Antonella</dc:creator>
  <cp:lastModifiedBy>MARIOS EFTHIMIOU</cp:lastModifiedBy>
  <cp:revision>3</cp:revision>
  <dcterms:created xsi:type="dcterms:W3CDTF">2023-03-27T21:19:28Z</dcterms:created>
  <dcterms:modified xsi:type="dcterms:W3CDTF">2025-04-23T19:32:35Z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2021-11-25T17:14:35Z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deaa83c7-7f05-4ea9-baec-f31825758f48</vt:lpwstr>
  </property>
  <property fmtid="{D5CDD505-2E9C-101B-9397-08002B2CF9AE}" pid="8" name="MSIP_Label_ea60d57e-af5b-4752-ac57-3e4f28ca11dc_ContentBits">
    <vt:lpwstr>0</vt:lpwstr>
  </property>
  <property fmtid="{D5CDD505-2E9C-101B-9397-08002B2CF9AE}" pid="9" name="TemplafyTimeStamp">
    <vt:lpwstr>2021-12-01T13:38:21</vt:lpwstr>
  </property>
  <property fmtid="{D5CDD505-2E9C-101B-9397-08002B2CF9AE}" pid="10" name="TemplafyTenantId">
    <vt:lpwstr>deloittecm</vt:lpwstr>
  </property>
  <property fmtid="{D5CDD505-2E9C-101B-9397-08002B2CF9AE}" pid="11" name="TemplafyTemplateId">
    <vt:lpwstr>637739627007274728</vt:lpwstr>
  </property>
  <property fmtid="{D5CDD505-2E9C-101B-9397-08002B2CF9AE}" pid="12" name="TemplafyUserProfileId">
    <vt:lpwstr>638053885157233557</vt:lpwstr>
  </property>
  <property fmtid="{D5CDD505-2E9C-101B-9397-08002B2CF9AE}" pid="13" name="TemplafyFromBlank">
    <vt:bool>true</vt:bool>
  </property>
</Properties>
</file>